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Public Sans Bold" charset="1" panose="00000000000000000000"/>
      <p:regular r:id="rId40"/>
    </p:embeddedFont>
    <p:embeddedFont>
      <p:font typeface="Playfair Display" charset="1" panose="00000500000000000000"/>
      <p:regular r:id="rId41"/>
    </p:embeddedFont>
    <p:embeddedFont>
      <p:font typeface="Playfair Display Bold" charset="1" panose="00000800000000000000"/>
      <p:regular r:id="rId42"/>
    </p:embeddedFont>
    <p:embeddedFont>
      <p:font typeface="Baskerville Display PT Bold" charset="1" panose="02030702080406020203"/>
      <p:regular r:id="rId46"/>
    </p:embeddedFont>
    <p:embeddedFont>
      <p:font typeface="Merriweather Bold" charset="1" panose="00000800000000000000"/>
      <p:regular r:id="rId51"/>
    </p:embeddedFont>
    <p:embeddedFont>
      <p:font typeface="Public Sans" charset="1" panose="00000000000000000000"/>
      <p:regular r:id="rId52"/>
    </p:embeddedFont>
    <p:embeddedFont>
      <p:font typeface="Baskerville Display PT" charset="1" panose="02030602080406020203"/>
      <p:regular r:id="rId54"/>
    </p:embeddedFont>
    <p:embeddedFont>
      <p:font typeface="WenQuanYi" charset="1" panose="020B0606030804020204"/>
      <p:regular r:id="rId56"/>
    </p:embeddedFont>
    <p:embeddedFont>
      <p:font typeface="Canva Sans Bold" charset="1" panose="020B0803030501040103"/>
      <p:regular r:id="rId58"/>
    </p:embeddedFont>
    <p:embeddedFont>
      <p:font typeface="Merriweather" charset="1" panose="00000500000000000000"/>
      <p:regular r:id="rId67"/>
    </p:embeddedFont>
    <p:embeddedFont>
      <p:font typeface="Canva Sans" charset="1" panose="020B0503030501040103"/>
      <p:regular r:id="rId71"/>
    </p:embeddedFont>
    <p:embeddedFont>
      <p:font typeface="Inter Bold" charset="1" panose="020B0802030000000004"/>
      <p:regular r:id="rId73"/>
    </p:embeddedFont>
    <p:embeddedFont>
      <p:font typeface="Oswald" charset="1" panose="0000050000000000000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notesMasters/notesMaster1.xml" Type="http://schemas.openxmlformats.org/officeDocument/2006/relationships/notesMaster"/><Relationship Id="rId44" Target="theme/theme2.xml" Type="http://schemas.openxmlformats.org/officeDocument/2006/relationships/theme"/><Relationship Id="rId45" Target="notesSlides/notesSlide1.xml" Type="http://schemas.openxmlformats.org/officeDocument/2006/relationships/notesSlide"/><Relationship Id="rId46" Target="fonts/font46.fntdata" Type="http://schemas.openxmlformats.org/officeDocument/2006/relationships/font"/><Relationship Id="rId47" Target="notesSlides/notesSlide2.xml" Type="http://schemas.openxmlformats.org/officeDocument/2006/relationships/notesSlide"/><Relationship Id="rId48" Target="notesSlides/notesSlide3.xml" Type="http://schemas.openxmlformats.org/officeDocument/2006/relationships/notesSlide"/><Relationship Id="rId49" Target="notesSlides/notesSlide4.xml" Type="http://schemas.openxmlformats.org/officeDocument/2006/relationships/notesSlide"/><Relationship Id="rId5" Target="tableStyles.xml" Type="http://schemas.openxmlformats.org/officeDocument/2006/relationships/tableStyles"/><Relationship Id="rId50" Target="notesSlides/notesSlide5.xml" Type="http://schemas.openxmlformats.org/officeDocument/2006/relationships/notesSlide"/><Relationship Id="rId51" Target="fonts/font51.fntdata" Type="http://schemas.openxmlformats.org/officeDocument/2006/relationships/font"/><Relationship Id="rId52" Target="fonts/font52.fntdata" Type="http://schemas.openxmlformats.org/officeDocument/2006/relationships/font"/><Relationship Id="rId53" Target="notesSlides/notesSlide6.xml" Type="http://schemas.openxmlformats.org/officeDocument/2006/relationships/notesSlide"/><Relationship Id="rId54" Target="fonts/font54.fntdata" Type="http://schemas.openxmlformats.org/officeDocument/2006/relationships/font"/><Relationship Id="rId55" Target="notesSlides/notesSlide7.xml" Type="http://schemas.openxmlformats.org/officeDocument/2006/relationships/notesSlide"/><Relationship Id="rId56" Target="fonts/font56.fntdata" Type="http://schemas.openxmlformats.org/officeDocument/2006/relationships/font"/><Relationship Id="rId57" Target="notesSlides/notesSlide8.xml" Type="http://schemas.openxmlformats.org/officeDocument/2006/relationships/notesSlide"/><Relationship Id="rId58" Target="fonts/font58.fntdata" Type="http://schemas.openxmlformats.org/officeDocument/2006/relationships/font"/><Relationship Id="rId59" Target="notesSlides/notesSlide9.xml" Type="http://schemas.openxmlformats.org/officeDocument/2006/relationships/notesSlide"/><Relationship Id="rId6" Target="slides/slide1.xml" Type="http://schemas.openxmlformats.org/officeDocument/2006/relationships/slide"/><Relationship Id="rId60" Target="notesSlides/notesSlide10.xml" Type="http://schemas.openxmlformats.org/officeDocument/2006/relationships/notesSlide"/><Relationship Id="rId61" Target="notesSlides/notesSlide11.xml" Type="http://schemas.openxmlformats.org/officeDocument/2006/relationships/notesSlide"/><Relationship Id="rId62" Target="notesSlides/notesSlide12.xml" Type="http://schemas.openxmlformats.org/officeDocument/2006/relationships/notesSlide"/><Relationship Id="rId63" Target="notesSlides/notesSlide13.xml" Type="http://schemas.openxmlformats.org/officeDocument/2006/relationships/notesSlide"/><Relationship Id="rId64" Target="notesSlides/notesSlide14.xml" Type="http://schemas.openxmlformats.org/officeDocument/2006/relationships/notesSlide"/><Relationship Id="rId65" Target="notesSlides/notesSlide15.xml" Type="http://schemas.openxmlformats.org/officeDocument/2006/relationships/notesSlide"/><Relationship Id="rId66" Target="notesSlides/notesSlide16.xml" Type="http://schemas.openxmlformats.org/officeDocument/2006/relationships/notesSlide"/><Relationship Id="rId67" Target="fonts/font67.fntdata" Type="http://schemas.openxmlformats.org/officeDocument/2006/relationships/font"/><Relationship Id="rId68" Target="notesSlides/notesSlide17.xml" Type="http://schemas.openxmlformats.org/officeDocument/2006/relationships/notesSlide"/><Relationship Id="rId69" Target="notesSlides/notesSlide18.xml" Type="http://schemas.openxmlformats.org/officeDocument/2006/relationships/notesSlide"/><Relationship Id="rId7" Target="slides/slide2.xml" Type="http://schemas.openxmlformats.org/officeDocument/2006/relationships/slide"/><Relationship Id="rId70" Target="notesSlides/notesSlide19.xml" Type="http://schemas.openxmlformats.org/officeDocument/2006/relationships/notesSlide"/><Relationship Id="rId71" Target="fonts/font71.fntdata" Type="http://schemas.openxmlformats.org/officeDocument/2006/relationships/font"/><Relationship Id="rId72" Target="notesSlides/notesSlide20.xml" Type="http://schemas.openxmlformats.org/officeDocument/2006/relationships/notesSlide"/><Relationship Id="rId73" Target="fonts/font73.fntdata" Type="http://schemas.openxmlformats.org/officeDocument/2006/relationships/font"/><Relationship Id="rId74" Target="notesSlides/notesSlide21.xml" Type="http://schemas.openxmlformats.org/officeDocument/2006/relationships/notesSlide"/><Relationship Id="rId75" Target="notesSlides/notesSlide22.xml" Type="http://schemas.openxmlformats.org/officeDocument/2006/relationships/notesSlide"/><Relationship Id="rId76" Target="notesSlides/notesSlide23.xml" Type="http://schemas.openxmlformats.org/officeDocument/2006/relationships/notesSlide"/><Relationship Id="rId77" Target="notesSlides/notesSlide24.xml" Type="http://schemas.openxmlformats.org/officeDocument/2006/relationships/notesSlide"/><Relationship Id="rId78" Target="notesSlides/notesSlide25.xml" Type="http://schemas.openxmlformats.org/officeDocument/2006/relationships/notesSlide"/><Relationship Id="rId79" Target="notesSlides/notesSlide26.xml" Type="http://schemas.openxmlformats.org/officeDocument/2006/relationships/notesSlide"/><Relationship Id="rId8" Target="slides/slide3.xml" Type="http://schemas.openxmlformats.org/officeDocument/2006/relationships/slide"/><Relationship Id="rId80" Target="notesSlides/notesSlide27.xml" Type="http://schemas.openxmlformats.org/officeDocument/2006/relationships/notesSlide"/><Relationship Id="rId81" Target="notesSlides/notesSlide28.xml" Type="http://schemas.openxmlformats.org/officeDocument/2006/relationships/notesSlide"/><Relationship Id="rId82" Target="fonts/font82.fntdata" Type="http://schemas.openxmlformats.org/officeDocument/2006/relationships/font"/><Relationship Id="rId83" Target="notesSlides/notesSlide29.xml" Type="http://schemas.openxmlformats.org/officeDocument/2006/relationships/note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My name is Yuqian, and I’m the group coordinator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this stage, we focused on data cleaning and preprocessing. </a:t>
            </a:r>
          </a:p>
          <a:p>
            <a:r>
              <a:rPr lang="en-US"/>
              <a:t>We merged data from several Excel files into one unified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tackled missing values by checking how much data was missing in each field.</a:t>
            </a:r>
          </a:p>
          <a:p>
            <a:r>
              <a:rPr lang="en-US"/>
              <a:t>For fields like time milking, which had over 50% missing data, we decided to remove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key fields like Lactation Days, instead of deleting records, we filled in missing values using the median.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also dealt with outliers by using the Interquartile Range method, which helped us identify and remove values that fell outside the expected range.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started by running a correlation analysis to explore the relationships between variables. For example, This heatmap showed that Milk Duration has a moderate positive correlation with Milk Total. Based on this map, we selected features like Milk Duration, Milk Speed Average, and so on to build our models.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this chart, we found some key factors like The number of milkings, weight, and feed intake all have a significant impact. Adjusting these factors can help improve milk production.</a:t>
            </a:r>
          </a:p>
          <a:p>
            <a:r>
              <a:rPr lang="en-US"/>
              <a:t/>
            </a:r>
          </a:p>
          <a:p>
            <a:r>
              <a:rPr lang="en-US"/>
              <a:t>now yuqian will explain next part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will go through three different modeling techniques. I will introduce time series analysis first.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time series is a sequence of data points collected or recorded at successive points in time. We use ACF and PACF plots to identify Auto-Regressive and Moving Average terms, with an MA order (q) of 1 or 2 suggested by the ACF plot, and an AR order (p) of 1 indicated by the PACF plot.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final time series model we used is a SARIMA model. We chose this model because, as shown in the top-right graph, the forecasting test results do not have significant differences from the validation data. Therefore, we used this model to predict future milk production from 2025 to 2035.</a:t>
            </a:r>
          </a:p>
          <a:p>
            <a:r>
              <a:rPr lang="en-US"/>
              <a:t/>
            </a:r>
          </a:p>
          <a:p>
            <a:r>
              <a:rPr lang="en-US"/>
              <a:t>I will let Clark talk about polynomial regression.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22: </a:t>
            </a:r>
          </a:p>
          <a:p>
            <a:r>
              <a:rPr lang="en-US"/>
              <a:t>now i will introduce polynomial regression</a:t>
            </a:r>
          </a:p>
          <a:p>
            <a:r>
              <a:rPr lang="en-US"/>
              <a:t>First we select two feature, total feed and total milk produced to establish model</a:t>
            </a:r>
          </a:p>
          <a:p>
            <a:r>
              <a:rPr lang="en-US"/>
              <a:t>The relationship between feed consumption and milk yield shows a non-linear growth in the quadratic regression. After reaching the critical point, the marginal benefit of increasing feed decreases.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Quadratic term (a) is Negative, indicating diminishing milk production after a certain feed intake level.</a:t>
            </a:r>
          </a:p>
          <a:p>
            <a:r>
              <a:rPr lang="en-US"/>
              <a:t>Linear term (b) is Positive, showing that initially, increased feed raises milk production.</a:t>
            </a:r>
          </a:p>
          <a:p>
            <a:r>
              <a:rPr lang="en-US"/>
              <a:t>Intercept: Baseline milk production is 982 liters when feed intake is zero.</a:t>
            </a:r>
          </a:p>
          <a:p>
            <a:r>
              <a:rPr lang="en-US"/>
              <a:t>Optimal feed intake: Maximum milk production at 4332 kg of feed, further increases reduce yield.</a:t>
            </a:r>
          </a:p>
          <a:p>
            <a:r>
              <a:rPr lang="en-US"/>
              <a:t/>
            </a:r>
          </a:p>
          <a:p>
            <a:r>
              <a:rPr lang="en-US"/>
              <a:t>Cubic Regression Explanation:</a:t>
            </a:r>
          </a:p>
          <a:p>
            <a:r>
              <a:rPr lang="en-US"/>
              <a:t>Cubic term is Negative, capturing a complex relationship with multiple inflection points.</a:t>
            </a:r>
          </a:p>
          <a:p>
            <a:r>
              <a:rPr lang="en-US"/>
              <a:t>Quadratic term is Positive, which means initial acceleration in milk production.</a:t>
            </a:r>
          </a:p>
          <a:p>
            <a:r>
              <a:rPr lang="en-US"/>
              <a:t>Linear term is Negative that suggesting slower growth and possible decline after a threshold.</a:t>
            </a:r>
          </a:p>
          <a:p>
            <a:r>
              <a:rPr lang="en-US"/>
              <a:t>Intercept: Baseline production is 3772.81 liters at zero feed.</a:t>
            </a:r>
          </a:p>
          <a:p>
            <a:r>
              <a:rPr lang="en-US"/>
              <a:t>critical point which means Two feed levels where milk production peaks or drops.</a:t>
            </a:r>
          </a:p>
          <a:p>
            <a:r>
              <a:rPr lang="en-US"/>
              <a:t/>
            </a:r>
          </a:p>
          <a:p>
            <a:r>
              <a:rPr lang="en-US"/>
              <a:t> from Residual Histograms:</a:t>
            </a:r>
          </a:p>
          <a:p>
            <a:r>
              <a:rPr lang="en-US"/>
              <a:t>Quadratic regression shows near-normal residuals with some bias. Cubic regression offers a better fit, with more balanced, centered residuals, making it better for complex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QQ plots of quadratic and cubic regression models indicate good normality, with most points close to the diagonal. However, residuals in extreme regions deviate, suggesting deficiencies in fit.</a:t>
            </a:r>
          </a:p>
          <a:p>
            <a:r>
              <a:rPr lang="en-US"/>
              <a:t>The models struggle to explain all variations due to nonlinearity, noise, and unconsidered factors like cattle health or weather.</a:t>
            </a:r>
          </a:p>
          <a:p>
            <a:r>
              <a:rPr lang="en-US"/>
              <a:t>Simple models may miss patterns, while complex ones overfit. </a:t>
            </a:r>
          </a:p>
          <a:p>
            <a:r>
              <a:rPr lang="en-US"/>
              <a:t/>
            </a:r>
          </a:p>
          <a:p>
            <a:r>
              <a:rPr lang="en-US"/>
              <a:t/>
            </a:r>
          </a:p>
          <a:p>
            <a:r>
              <a:rPr lang="en-US"/>
              <a:t>Quadratic Model: R² = 0.284, captures some non-linear trends but limited explanatory power.</a:t>
            </a:r>
          </a:p>
          <a:p>
            <a:r>
              <a:rPr lang="en-US"/>
              <a:t>Cubic Model: R² = 0.326, shows a better fit for the non-linear relationship.</a:t>
            </a:r>
          </a:p>
          <a:p>
            <a:r>
              <a:rPr lang="en-US"/>
              <a:t>Quartic Model: no improvement over the cubic model despite added complexity.</a:t>
            </a:r>
          </a:p>
          <a:p>
            <a:r>
              <a:rPr lang="en-US"/>
              <a:t/>
            </a:r>
          </a:p>
          <a:p>
            <a:r>
              <a:rPr lang="en-US"/>
              <a:t/>
            </a:r>
          </a:p>
          <a:p>
            <a:r>
              <a:rPr lang="en-US"/>
              <a:t>So we just compare Quadratic with Cubic regression model</a:t>
            </a:r>
          </a:p>
          <a:p>
            <a:r>
              <a:rPr lang="en-US"/>
              <a:t>Complexity: Quadratic is simpler with one critical point, while cubic captures multiple points and more detailed effects. Cubic is better for modeling complex trends, while quadratic only reflects one growth-to-decline transition. Quadratic shows 4332.87 kg as optimal, cubic gives two points (557.66 kg and 1793.31 kg), reflecting different stages.</a:t>
            </a:r>
          </a:p>
          <a:p>
            <a:r>
              <a:rPr lang="en-US"/>
              <a:t>so cubic captures more details, but quadratic is easier to interpret.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move on to the model selection process. As part of our workflow, we tried various machine learning models on both datasets—the Herd Daily and Device Daily datasets. We evaluated the models based on standard performance metrics, focusing primarily on Mean Squared Error (MSE), which measures the average squared difference between actual and predicted values, and R-squared (R²), which tells us how much of the variance in the target variable is explained by the model.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Herd Daily dataset, we tested models like Linear Regression, Decision Trees, Random Forest, and Gradient Boosting. Among these, the Random Forest model stood out as the best performer. It achieved an MSE of 0.89 and a very high R² of 0.95, meaning it explained 95% of the variance in milk production. This makes Random Forest a highly effective model for this dataset, as it captured most of the data's complexity and provided reliable predictions.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the other hand, for the Device Daily dataset, we found that the Gradient Boosting model performed the best. This model had an MSE of 5207 and an R² of 0.91. Although the error rate was higher compared to the Herd Daily dataset, the model still explained 91% of the variance, making it a strong predictive model. However, the higher MSE indicates that the Device Daily dataset has greater variability or complexity, which requires further attention.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after Finding the best model we need to find the best model parameter for that we use gridsearchcv and test different parameters which results in 162 different model combinations.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Overall, in both cases, we followed a consistent approach: testing multiple models, optimizing them through hyperparameter tuning, and selecting the model that offered the best balance of accuracy and generalization.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review the modeling results. For the Herd Daily dataset, the Random Forest model showed excellent predictive accuracy, with a low MSE and a near-perfect R² score, making it ideal for predicting milk production and optimizing operations.</a:t>
            </a:r>
          </a:p>
          <a:p>
            <a:r>
              <a:rPr lang="en-US"/>
              <a:t/>
            </a:r>
          </a:p>
          <a:p>
            <a:r>
              <a:rPr lang="en-US"/>
              <a:t>In the Device Daily dataset, the Gradient Boosting model performed best, explaining 91% of the variance with an R² of 0.91. However, the higher MSE indicates some prediction error, likely due to the dataset's complexity.</a:t>
            </a:r>
          </a:p>
          <a:p>
            <a:r>
              <a:rPr lang="en-US"/>
              <a:t/>
            </a:r>
          </a:p>
          <a:p>
            <a:r>
              <a:rPr lang="en-US"/>
              <a:t>Despite this, Gradient Boosting provided valuable insights, highlighting machine learning’s ability to handle complex data, though further refinement or more data may improve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Integrate additional data sources (e.g., weather, feed quality) to improve model accuracy, especially for the Device Daily dataset, where variability is high.</a:t>
            </a:r>
          </a:p>
          <a:p>
            <a:r>
              <a:rPr lang="en-US"/>
              <a:t/>
            </a:r>
          </a:p>
          <a:p>
            <a:r>
              <a:rPr lang="en-US"/>
              <a:t>Implement real-time data monitoring and prediction systems to enhance decision-making for dairy production and device management.</a:t>
            </a:r>
          </a:p>
          <a:p>
            <a:r>
              <a:rPr lang="en-US"/>
              <a:t/>
            </a:r>
          </a:p>
          <a:p>
            <a:r>
              <a:rPr lang="en-US"/>
              <a:t>Explore more advance models like deep learning or hybrid models to capture non-linear relationships and improve predictive performance, particularly for datasets with complex patterns.</a:t>
            </a:r>
          </a:p>
          <a:p>
            <a:r>
              <a:rPr lang="en-US"/>
              <a:t/>
            </a:r>
          </a:p>
          <a:p>
            <a:r>
              <a:rPr lang="en-US"/>
              <a:t>Extend time series forecasting to predict long-term trends, helping optimize farm operations and anticipate future challenges in dairy production.</a:t>
            </a:r>
          </a:p>
          <a:p>
            <a:r>
              <a:rPr lang="en-US"/>
              <a:t/>
            </a:r>
          </a:p>
          <a:p>
            <a:r>
              <a:rPr lang="en-US"/>
              <a:t>Focus on creating new features that capture more complex relationships, such as combining existing features or using domain knowledge to create more meaningful variables.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Integrate additional data sources (e.g., weather, feed quality) to improve model accuracy, especially for the Device Daily dataset, where variability is high.</a:t>
            </a:r>
          </a:p>
          <a:p>
            <a:r>
              <a:rPr lang="en-US"/>
              <a:t/>
            </a:r>
          </a:p>
          <a:p>
            <a:r>
              <a:rPr lang="en-US"/>
              <a:t>Implement real-time data monitoring and prediction systems to enhance decision-making for dairy production and device management.</a:t>
            </a:r>
          </a:p>
          <a:p>
            <a:r>
              <a:rPr lang="en-US"/>
              <a:t/>
            </a:r>
          </a:p>
          <a:p>
            <a:r>
              <a:rPr lang="en-US"/>
              <a:t>Explore more advance models like deep learning or hybrid models to capture non-linear relationships and improve predictive performance, particularly for datasets with complex patterns.</a:t>
            </a:r>
          </a:p>
          <a:p>
            <a:r>
              <a:rPr lang="en-US"/>
              <a:t/>
            </a:r>
          </a:p>
          <a:p>
            <a:r>
              <a:rPr lang="en-US"/>
              <a:t>Extend time series forecasting to predict long-term trends, helping optimize farm operations and anticipate future challenges in dairy production.</a:t>
            </a:r>
          </a:p>
          <a:p>
            <a:r>
              <a:rPr lang="en-US"/>
              <a:t/>
            </a:r>
          </a:p>
          <a:p>
            <a:r>
              <a:rPr lang="en-US"/>
              <a:t>Focus on creating new features that capture more complex relationships, such as combining existing features or using domain knowledge to create more meaningful variables.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project analyzes extensive data from cow dairy systems to address data underutilization in dairy research. By identifying relationships and key production drivers, we aim to use this data to enhance decision-making in dairy processes.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use the Lely Horizon application, a farm management tool designed to enhance data utilization, to download our dataset.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During our project, we encountered several challenges. The first was the difficulty of downloading data from the Lely Horizon software, which has a poor user interface, making the setup process time-consuming. The second challenge was that the overall data size was smaller than expected when downloading and merging the datasets. Finally, the limited data size impacted the quality of our modeling results, highlighting potential challenges in achieving robust outcomes.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graph of our workflow. We began with data collection and processing, followed by exploratory data analysis. Then, we proceed through three stages. First, we create a data installation guide to help others use the Lely Horizon software more effectively. Next, we perform data modeling, including model evaluation, tuning, and optimization. In the final stage, we focus on data visualization. We combine insights from all three stages to complete our final report.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reviewed many studies and got some great ideas. Especially the last one, which used a Convolutional neural network and autoencoders to analyze past lactation data and predict future milk production more accurately. By following their approach, we are able to boost the efficiency of our model.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take a closer look at our data science pipeline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the start of the project, our main task was to collect relevant data from Lely Horizon. After discussions with the client, we selected key fields for filtering and narrowed down to two main datasets: herd daily history and device daily history.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0.pn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3.png" Type="http://schemas.openxmlformats.org/officeDocument/2006/relationships/image"/><Relationship Id="rId4" Target="../media/image24.gif" Type="http://schemas.openxmlformats.org/officeDocument/2006/relationships/image"/><Relationship Id="rId5"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3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3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3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3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notesSlides/notesSlide28.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pn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588884" y="7917456"/>
            <a:ext cx="1340844" cy="1340844"/>
          </a:xfrm>
          <a:custGeom>
            <a:avLst/>
            <a:gdLst/>
            <a:ahLst/>
            <a:cxnLst/>
            <a:rect r="r" b="b" t="t" l="l"/>
            <a:pathLst>
              <a:path h="1340844" w="1340844">
                <a:moveTo>
                  <a:pt x="0" y="0"/>
                </a:moveTo>
                <a:lnTo>
                  <a:pt x="1340844" y="0"/>
                </a:lnTo>
                <a:lnTo>
                  <a:pt x="1340844" y="1340844"/>
                </a:lnTo>
                <a:lnTo>
                  <a:pt x="0" y="1340844"/>
                </a:lnTo>
                <a:lnTo>
                  <a:pt x="0" y="0"/>
                </a:lnTo>
                <a:close/>
              </a:path>
            </a:pathLst>
          </a:custGeom>
          <a:blipFill>
            <a:blip r:embed="rId2"/>
            <a:stretch>
              <a:fillRect l="0" t="0" r="0" b="0"/>
            </a:stretch>
          </a:blipFill>
        </p:spPr>
      </p:sp>
      <p:sp>
        <p:nvSpPr>
          <p:cNvPr name="TextBox 4" id="4"/>
          <p:cNvSpPr txBox="true"/>
          <p:nvPr/>
        </p:nvSpPr>
        <p:spPr>
          <a:xfrm rot="0">
            <a:off x="1006882" y="4738317"/>
            <a:ext cx="16230600" cy="533400"/>
          </a:xfrm>
          <a:prstGeom prst="rect">
            <a:avLst/>
          </a:prstGeom>
        </p:spPr>
        <p:txBody>
          <a:bodyPr anchor="t" rtlCol="false" tIns="0" lIns="0" bIns="0" rIns="0">
            <a:spAutoFit/>
          </a:bodyPr>
          <a:lstStyle/>
          <a:p>
            <a:pPr algn="l">
              <a:lnSpc>
                <a:spcPts val="4200"/>
              </a:lnSpc>
              <a:spcBef>
                <a:spcPct val="0"/>
              </a:spcBef>
            </a:pPr>
            <a:r>
              <a:rPr lang="en-US" b="true" sz="3000" spc="681">
                <a:solidFill>
                  <a:srgbClr val="2B2C30"/>
                </a:solidFill>
                <a:latin typeface="Public Sans Bold"/>
                <a:ea typeface="Public Sans Bold"/>
                <a:cs typeface="Public Sans Bold"/>
                <a:sym typeface="Public Sans Bold"/>
              </a:rPr>
              <a:t>MASTER OF DATA SCIENCE CAPSTONE PROJECT</a:t>
            </a:r>
          </a:p>
        </p:txBody>
      </p:sp>
      <p:sp>
        <p:nvSpPr>
          <p:cNvPr name="TextBox 5" id="5"/>
          <p:cNvSpPr txBox="true"/>
          <p:nvPr/>
        </p:nvSpPr>
        <p:spPr>
          <a:xfrm rot="0">
            <a:off x="850974" y="2427045"/>
            <a:ext cx="16408332" cy="1989454"/>
          </a:xfrm>
          <a:prstGeom prst="rect">
            <a:avLst/>
          </a:prstGeom>
        </p:spPr>
        <p:txBody>
          <a:bodyPr anchor="t" rtlCol="false" tIns="0" lIns="0" bIns="0" rIns="0">
            <a:spAutoFit/>
          </a:bodyPr>
          <a:lstStyle/>
          <a:p>
            <a:pPr algn="l">
              <a:lnSpc>
                <a:spcPts val="14559"/>
              </a:lnSpc>
            </a:pPr>
            <a:r>
              <a:rPr lang="en-US" sz="15999" spc="79">
                <a:solidFill>
                  <a:srgbClr val="2B2C30"/>
                </a:solidFill>
                <a:latin typeface="Playfair Display"/>
                <a:ea typeface="Playfair Display"/>
                <a:cs typeface="Playfair Display"/>
                <a:sym typeface="Playfair Display"/>
              </a:rPr>
              <a:t>Big Data in Dairy</a:t>
            </a:r>
          </a:p>
        </p:txBody>
      </p:sp>
      <p:sp>
        <p:nvSpPr>
          <p:cNvPr name="TextBox 6" id="6"/>
          <p:cNvSpPr txBox="true"/>
          <p:nvPr/>
        </p:nvSpPr>
        <p:spPr>
          <a:xfrm rot="0">
            <a:off x="1006882" y="8033390"/>
            <a:ext cx="5260397" cy="1958340"/>
          </a:xfrm>
          <a:prstGeom prst="rect">
            <a:avLst/>
          </a:prstGeom>
        </p:spPr>
        <p:txBody>
          <a:bodyPr anchor="t" rtlCol="false" tIns="0" lIns="0" bIns="0" rIns="0">
            <a:spAutoFit/>
          </a:bodyPr>
          <a:lstStyle/>
          <a:p>
            <a:pPr algn="l">
              <a:lnSpc>
                <a:spcPts val="3900"/>
              </a:lnSpc>
            </a:pPr>
            <a:r>
              <a:rPr lang="en-US" sz="2600">
                <a:solidFill>
                  <a:srgbClr val="2B2C30"/>
                </a:solidFill>
                <a:latin typeface="Playfair Display"/>
                <a:ea typeface="Playfair Display"/>
                <a:cs typeface="Playfair Display"/>
                <a:sym typeface="Playfair Display"/>
              </a:rPr>
              <a:t>Harsh Mangla</a:t>
            </a:r>
          </a:p>
          <a:p>
            <a:pPr algn="l">
              <a:lnSpc>
                <a:spcPts val="3900"/>
              </a:lnSpc>
            </a:pPr>
            <a:r>
              <a:rPr lang="en-US" sz="2600">
                <a:solidFill>
                  <a:srgbClr val="2B2C30"/>
                </a:solidFill>
                <a:latin typeface="Playfair Display"/>
                <a:ea typeface="Playfair Display"/>
                <a:cs typeface="Playfair Display"/>
                <a:sym typeface="Playfair Display"/>
              </a:rPr>
              <a:t>Xuheng Li</a:t>
            </a:r>
          </a:p>
          <a:p>
            <a:pPr algn="l">
              <a:lnSpc>
                <a:spcPts val="3900"/>
              </a:lnSpc>
            </a:pPr>
            <a:r>
              <a:rPr lang="en-US" sz="2600">
                <a:solidFill>
                  <a:srgbClr val="2B2C30"/>
                </a:solidFill>
                <a:latin typeface="Playfair Display"/>
                <a:ea typeface="Playfair Display"/>
                <a:cs typeface="Playfair Display"/>
                <a:sym typeface="Playfair Display"/>
              </a:rPr>
              <a:t>Kaifan Ouyang</a:t>
            </a:r>
          </a:p>
          <a:p>
            <a:pPr algn="l">
              <a:lnSpc>
                <a:spcPts val="3900"/>
              </a:lnSpc>
            </a:pPr>
            <a:r>
              <a:rPr lang="en-US" sz="2600">
                <a:solidFill>
                  <a:srgbClr val="2B2C30"/>
                </a:solidFill>
                <a:latin typeface="Playfair Display"/>
                <a:ea typeface="Playfair Display"/>
                <a:cs typeface="Playfair Display"/>
                <a:sym typeface="Playfair Display"/>
              </a:rPr>
              <a:t>Yuqian Xie</a:t>
            </a:r>
          </a:p>
        </p:txBody>
      </p:sp>
      <p:sp>
        <p:nvSpPr>
          <p:cNvPr name="TextBox 7" id="7"/>
          <p:cNvSpPr txBox="true"/>
          <p:nvPr/>
        </p:nvSpPr>
        <p:spPr>
          <a:xfrm rot="0">
            <a:off x="13999799" y="8547735"/>
            <a:ext cx="2589085" cy="710565"/>
          </a:xfrm>
          <a:prstGeom prst="rect">
            <a:avLst/>
          </a:prstGeom>
        </p:spPr>
        <p:txBody>
          <a:bodyPr anchor="t" rtlCol="false" tIns="0" lIns="0" bIns="0" rIns="0">
            <a:spAutoFit/>
          </a:bodyPr>
          <a:lstStyle/>
          <a:p>
            <a:pPr algn="l">
              <a:lnSpc>
                <a:spcPts val="2730"/>
              </a:lnSpc>
            </a:pPr>
            <a:r>
              <a:rPr lang="en-US" sz="3000" spc="15">
                <a:solidFill>
                  <a:srgbClr val="2B2C30"/>
                </a:solidFill>
                <a:latin typeface="Playfair Display"/>
                <a:ea typeface="Playfair Display"/>
                <a:cs typeface="Playfair Display"/>
                <a:sym typeface="Playfair Display"/>
              </a:rPr>
              <a:t>University of Melbourne</a:t>
            </a:r>
          </a:p>
        </p:txBody>
      </p:sp>
      <p:sp>
        <p:nvSpPr>
          <p:cNvPr name="TextBox 8" id="8"/>
          <p:cNvSpPr txBox="true"/>
          <p:nvPr/>
        </p:nvSpPr>
        <p:spPr>
          <a:xfrm rot="0">
            <a:off x="13145872" y="9398005"/>
            <a:ext cx="4783857" cy="692150"/>
          </a:xfrm>
          <a:prstGeom prst="rect">
            <a:avLst/>
          </a:prstGeom>
        </p:spPr>
        <p:txBody>
          <a:bodyPr anchor="t" rtlCol="false" tIns="0" lIns="0" bIns="0" rIns="0">
            <a:spAutoFit/>
          </a:bodyPr>
          <a:lstStyle/>
          <a:p>
            <a:pPr algn="ctr">
              <a:lnSpc>
                <a:spcPts val="2800"/>
              </a:lnSpc>
              <a:spcBef>
                <a:spcPct val="0"/>
              </a:spcBef>
            </a:pPr>
            <a:r>
              <a:rPr lang="en-US" b="true" sz="2000" spc="10">
                <a:solidFill>
                  <a:srgbClr val="2B2C30"/>
                </a:solidFill>
                <a:latin typeface="Playfair Display Bold"/>
                <a:ea typeface="Playfair Display Bold"/>
                <a:cs typeface="Playfair Display Bold"/>
                <a:sym typeface="Playfair Display Bold"/>
              </a:rPr>
              <a:t>Industry Contact: Dr. Kristy DiGiacomo</a:t>
            </a:r>
          </a:p>
          <a:p>
            <a:pPr algn="ctr">
              <a:lnSpc>
                <a:spcPts val="2800"/>
              </a:lnSpc>
              <a:spcBef>
                <a:spcPct val="0"/>
              </a:spcBef>
            </a:pPr>
            <a:r>
              <a:rPr lang="en-US" b="true" sz="2000" spc="10">
                <a:solidFill>
                  <a:srgbClr val="2B2C30"/>
                </a:solidFill>
                <a:latin typeface="Playfair Display Bold"/>
                <a:ea typeface="Playfair Display Bold"/>
                <a:cs typeface="Playfair Display Bold"/>
                <a:sym typeface="Playfair Display Bold"/>
              </a:rPr>
              <a:t>Supervisor: Mario Andres Munoz Acosta</a:t>
            </a:r>
          </a:p>
        </p:txBody>
      </p:sp>
      <p:sp>
        <p:nvSpPr>
          <p:cNvPr name="TextBox 9" id="9"/>
          <p:cNvSpPr txBox="true"/>
          <p:nvPr/>
        </p:nvSpPr>
        <p:spPr>
          <a:xfrm rot="0">
            <a:off x="7693809" y="9477380"/>
            <a:ext cx="2287588" cy="514350"/>
          </a:xfrm>
          <a:prstGeom prst="rect">
            <a:avLst/>
          </a:prstGeom>
        </p:spPr>
        <p:txBody>
          <a:bodyPr anchor="t" rtlCol="false" tIns="0" lIns="0" bIns="0" rIns="0">
            <a:spAutoFit/>
          </a:bodyPr>
          <a:lstStyle/>
          <a:p>
            <a:pPr algn="ctr">
              <a:lnSpc>
                <a:spcPts val="4200"/>
              </a:lnSpc>
              <a:spcBef>
                <a:spcPct val="0"/>
              </a:spcBef>
            </a:pPr>
            <a:r>
              <a:rPr lang="en-US" sz="3000" spc="15">
                <a:solidFill>
                  <a:srgbClr val="2B2C30"/>
                </a:solidFill>
                <a:latin typeface="Playfair Display"/>
                <a:ea typeface="Playfair Display"/>
                <a:cs typeface="Playfair Display"/>
                <a:sym typeface="Playfair Display"/>
              </a:rPr>
              <a:t>October</a:t>
            </a:r>
            <a:r>
              <a:rPr lang="en-US" sz="3000" spc="15">
                <a:solidFill>
                  <a:srgbClr val="2B2C30"/>
                </a:solidFill>
                <a:latin typeface="Playfair Display"/>
                <a:ea typeface="Playfair Display"/>
                <a:cs typeface="Playfair Display"/>
                <a:sym typeface="Playfair Display"/>
              </a:rPr>
              <a:t> 2024</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756641" y="596582"/>
            <a:ext cx="16230600" cy="778510"/>
          </a:xfrm>
          <a:prstGeom prst="rect">
            <a:avLst/>
          </a:prstGeom>
        </p:spPr>
        <p:txBody>
          <a:bodyPr anchor="t" rtlCol="false" tIns="0" lIns="0" bIns="0" rIns="0">
            <a:spAutoFit/>
          </a:bodyPr>
          <a:lstStyle/>
          <a:p>
            <a:pPr algn="l">
              <a:lnSpc>
                <a:spcPts val="6439"/>
              </a:lnSpc>
              <a:spcBef>
                <a:spcPct val="0"/>
              </a:spcBef>
            </a:pPr>
            <a:r>
              <a:rPr lang="en-US" b="true" sz="4599" spc="1044">
                <a:solidFill>
                  <a:srgbClr val="2B2C30"/>
                </a:solidFill>
                <a:latin typeface="Merriweather Bold"/>
                <a:ea typeface="Merriweather Bold"/>
                <a:cs typeface="Merriweather Bold"/>
                <a:sym typeface="Merriweather Bold"/>
              </a:rPr>
              <a:t>LITERATURE REVIEW</a:t>
            </a:r>
          </a:p>
        </p:txBody>
      </p:sp>
      <p:sp>
        <p:nvSpPr>
          <p:cNvPr name="TextBox 3" id="3"/>
          <p:cNvSpPr txBox="true"/>
          <p:nvPr/>
        </p:nvSpPr>
        <p:spPr>
          <a:xfrm rot="0">
            <a:off x="175341" y="2246031"/>
            <a:ext cx="17937318" cy="751967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2B2C30"/>
                </a:solidFill>
                <a:latin typeface="WenQuanYi"/>
                <a:ea typeface="WenQuanYi"/>
                <a:cs typeface="WenQuanYi"/>
                <a:sym typeface="WenQuanYi"/>
              </a:rPr>
              <a:t>Decision Support Systems (Ferris et al., 2020; Cabrera et al., 2020): The Dairy Brain system integrates real-time data for farm management decisions, showing how analytics can improve productivity.</a:t>
            </a:r>
          </a:p>
          <a:p>
            <a:pPr algn="l">
              <a:lnSpc>
                <a:spcPts val="4200"/>
              </a:lnSpc>
            </a:pPr>
          </a:p>
          <a:p>
            <a:pPr algn="l" marL="647700" indent="-323850" lvl="1">
              <a:lnSpc>
                <a:spcPts val="4200"/>
              </a:lnSpc>
              <a:buFont typeface="Arial"/>
              <a:buChar char="•"/>
            </a:pPr>
            <a:r>
              <a:rPr lang="en-US" sz="3000">
                <a:solidFill>
                  <a:srgbClr val="2B2C30"/>
                </a:solidFill>
                <a:latin typeface="WenQuanYi"/>
                <a:ea typeface="WenQuanYi"/>
                <a:cs typeface="WenQuanYi"/>
                <a:sym typeface="WenQuanYi"/>
              </a:rPr>
              <a:t>Precision Dairy Farming (Wolfert et al., 2017): Big data, IoT, and cloud technologies enhance decision-making and improve efficiency across the dairy supply chain.</a:t>
            </a:r>
          </a:p>
          <a:p>
            <a:pPr algn="l">
              <a:lnSpc>
                <a:spcPts val="4200"/>
              </a:lnSpc>
            </a:pPr>
          </a:p>
          <a:p>
            <a:pPr algn="l" marL="647700" indent="-323850" lvl="1">
              <a:lnSpc>
                <a:spcPts val="4200"/>
              </a:lnSpc>
              <a:buFont typeface="Arial"/>
              <a:buChar char="•"/>
            </a:pPr>
            <a:r>
              <a:rPr lang="en-US" sz="3000">
                <a:solidFill>
                  <a:srgbClr val="2B2C30"/>
                </a:solidFill>
                <a:latin typeface="WenQuanYi"/>
                <a:ea typeface="WenQuanYi"/>
                <a:cs typeface="WenQuanYi"/>
                <a:sym typeface="WenQuanYi"/>
              </a:rPr>
              <a:t>Health Monitoring Systems (Andonovic et al., 2016): Wireless sensor networks (WSNs) enable continuous, real-time monitoring of cattle health, improving welfare and management.</a:t>
            </a:r>
          </a:p>
          <a:p>
            <a:pPr algn="l">
              <a:lnSpc>
                <a:spcPts val="4200"/>
              </a:lnSpc>
            </a:pPr>
          </a:p>
          <a:p>
            <a:pPr algn="l" marL="647700" indent="-323850" lvl="1">
              <a:lnSpc>
                <a:spcPts val="4200"/>
              </a:lnSpc>
              <a:buFont typeface="Arial"/>
              <a:buChar char="•"/>
            </a:pPr>
            <a:r>
              <a:rPr lang="en-US" sz="3000">
                <a:solidFill>
                  <a:srgbClr val="2B2C30"/>
                </a:solidFill>
                <a:latin typeface="WenQuanYi"/>
                <a:ea typeface="WenQuanYi"/>
                <a:cs typeface="WenQuanYi"/>
                <a:sym typeface="WenQuanYi"/>
              </a:rPr>
              <a:t>Machine Learning for Yield Prediction (Liseune et al., 2020): Recent studies show how deep learning can predict milk yield curves, leveraging historical data and health events to improve accuracy, which supports animal health monitoring and management systems.</a:t>
            </a:r>
          </a:p>
          <a:p>
            <a:pPr algn="l">
              <a:lnSpc>
                <a:spcPts val="4200"/>
              </a:lnSpc>
            </a:pPr>
          </a:p>
          <a:p>
            <a:pPr algn="ctr">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130494" y="389736"/>
            <a:ext cx="16230600" cy="1750511"/>
          </a:xfrm>
          <a:prstGeom prst="rect">
            <a:avLst/>
          </a:prstGeom>
        </p:spPr>
        <p:txBody>
          <a:bodyPr anchor="t" rtlCol="false" tIns="0" lIns="0" bIns="0" rIns="0">
            <a:spAutoFit/>
          </a:bodyPr>
          <a:lstStyle/>
          <a:p>
            <a:pPr algn="ctr">
              <a:lnSpc>
                <a:spcPts val="8400"/>
              </a:lnSpc>
            </a:pPr>
            <a:r>
              <a:rPr lang="en-US" b="true" sz="6000" spc="1362">
                <a:solidFill>
                  <a:srgbClr val="2B2C30"/>
                </a:solidFill>
                <a:latin typeface="Playfair Display Bold"/>
                <a:ea typeface="Playfair Display Bold"/>
                <a:cs typeface="Playfair Display Bold"/>
                <a:sym typeface="Playfair Display Bold"/>
              </a:rPr>
              <a:t>DATA SCIENCE PIPELINE</a:t>
            </a:r>
          </a:p>
          <a:p>
            <a:pPr algn="l">
              <a:lnSpc>
                <a:spcPts val="5480"/>
              </a:lnSpc>
              <a:spcBef>
                <a:spcPct val="0"/>
              </a:spcBef>
            </a:pPr>
          </a:p>
        </p:txBody>
      </p:sp>
      <p:grpSp>
        <p:nvGrpSpPr>
          <p:cNvPr name="Group 3" id="3"/>
          <p:cNvGrpSpPr/>
          <p:nvPr/>
        </p:nvGrpSpPr>
        <p:grpSpPr>
          <a:xfrm rot="0">
            <a:off x="1364017" y="4928948"/>
            <a:ext cx="3458948" cy="1440450"/>
            <a:chOff x="0" y="0"/>
            <a:chExt cx="975887" cy="406400"/>
          </a:xfrm>
        </p:grpSpPr>
        <p:sp>
          <p:nvSpPr>
            <p:cNvPr name="Freeform 4" id="4"/>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5" id="5"/>
            <p:cNvSpPr txBox="true"/>
            <p:nvPr/>
          </p:nvSpPr>
          <p:spPr>
            <a:xfrm>
              <a:off x="177800" y="-76200"/>
              <a:ext cx="721887" cy="482600"/>
            </a:xfrm>
            <a:prstGeom prst="rect">
              <a:avLst/>
            </a:prstGeom>
          </p:spPr>
          <p:txBody>
            <a:bodyPr anchor="ctr" rtlCol="false" tIns="50800" lIns="50800" bIns="50800" rIns="50800"/>
            <a:lstStyle/>
            <a:p>
              <a:pPr algn="ctr">
                <a:lnSpc>
                  <a:spcPts val="3750"/>
                </a:lnSpc>
              </a:pPr>
              <a:r>
                <a:rPr lang="en-US" b="true" sz="2500">
                  <a:solidFill>
                    <a:srgbClr val="000000"/>
                  </a:solidFill>
                  <a:latin typeface="Canva Sans Bold"/>
                  <a:ea typeface="Canva Sans Bold"/>
                  <a:cs typeface="Canva Sans Bold"/>
                  <a:sym typeface="Canva Sans Bold"/>
                </a:rPr>
                <a:t>Data Collection</a:t>
              </a:r>
            </a:p>
          </p:txBody>
        </p:sp>
      </p:grpSp>
      <p:grpSp>
        <p:nvGrpSpPr>
          <p:cNvPr name="Group 6" id="6"/>
          <p:cNvGrpSpPr/>
          <p:nvPr/>
        </p:nvGrpSpPr>
        <p:grpSpPr>
          <a:xfrm rot="0">
            <a:off x="5156339" y="4928948"/>
            <a:ext cx="3701354" cy="1440450"/>
            <a:chOff x="0" y="0"/>
            <a:chExt cx="1044278" cy="406400"/>
          </a:xfrm>
        </p:grpSpPr>
        <p:sp>
          <p:nvSpPr>
            <p:cNvPr name="Freeform 7" id="7"/>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8" id="8"/>
            <p:cNvSpPr txBox="true"/>
            <p:nvPr/>
          </p:nvSpPr>
          <p:spPr>
            <a:xfrm>
              <a:off x="177800" y="-76200"/>
              <a:ext cx="790278" cy="482600"/>
            </a:xfrm>
            <a:prstGeom prst="rect">
              <a:avLst/>
            </a:prstGeom>
          </p:spPr>
          <p:txBody>
            <a:bodyPr anchor="ctr" rtlCol="false" tIns="50800" lIns="50800" bIns="50800" rIns="50800"/>
            <a:lstStyle/>
            <a:p>
              <a:pPr algn="ctr">
                <a:lnSpc>
                  <a:spcPts val="3750"/>
                </a:lnSpc>
              </a:pPr>
              <a:r>
                <a:rPr lang="en-US" b="true" sz="2500">
                  <a:solidFill>
                    <a:srgbClr val="000000"/>
                  </a:solidFill>
                  <a:latin typeface="Canva Sans Bold"/>
                  <a:ea typeface="Canva Sans Bold"/>
                  <a:cs typeface="Canva Sans Bold"/>
                  <a:sym typeface="Canva Sans Bold"/>
                </a:rPr>
                <a:t>Exploratory Data Analysis</a:t>
              </a:r>
            </a:p>
          </p:txBody>
        </p:sp>
      </p:grpSp>
      <p:grpSp>
        <p:nvGrpSpPr>
          <p:cNvPr name="Group 9" id="9"/>
          <p:cNvGrpSpPr/>
          <p:nvPr/>
        </p:nvGrpSpPr>
        <p:grpSpPr>
          <a:xfrm rot="0">
            <a:off x="9191069" y="4928948"/>
            <a:ext cx="3701354" cy="1440450"/>
            <a:chOff x="0" y="0"/>
            <a:chExt cx="1044278" cy="406400"/>
          </a:xfrm>
        </p:grpSpPr>
        <p:sp>
          <p:nvSpPr>
            <p:cNvPr name="Freeform 10" id="10"/>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1" id="11"/>
            <p:cNvSpPr txBox="true"/>
            <p:nvPr/>
          </p:nvSpPr>
          <p:spPr>
            <a:xfrm>
              <a:off x="177800" y="-76200"/>
              <a:ext cx="790278" cy="482600"/>
            </a:xfrm>
            <a:prstGeom prst="rect">
              <a:avLst/>
            </a:prstGeom>
          </p:spPr>
          <p:txBody>
            <a:bodyPr anchor="ctr" rtlCol="false" tIns="50800" lIns="50800" bIns="50800" rIns="50800"/>
            <a:lstStyle/>
            <a:p>
              <a:pPr algn="ctr">
                <a:lnSpc>
                  <a:spcPts val="3750"/>
                </a:lnSpc>
              </a:pPr>
              <a:r>
                <a:rPr lang="en-US" b="true" sz="2500">
                  <a:solidFill>
                    <a:srgbClr val="000000"/>
                  </a:solidFill>
                  <a:latin typeface="Canva Sans Bold"/>
                  <a:ea typeface="Canva Sans Bold"/>
                  <a:cs typeface="Canva Sans Bold"/>
                  <a:sym typeface="Canva Sans Bold"/>
                </a:rPr>
                <a:t>Data  Modeling</a:t>
              </a:r>
            </a:p>
          </p:txBody>
        </p:sp>
      </p:grpSp>
      <p:grpSp>
        <p:nvGrpSpPr>
          <p:cNvPr name="Group 12" id="12"/>
          <p:cNvGrpSpPr/>
          <p:nvPr/>
        </p:nvGrpSpPr>
        <p:grpSpPr>
          <a:xfrm rot="0">
            <a:off x="13225798" y="4928948"/>
            <a:ext cx="3701354" cy="1440450"/>
            <a:chOff x="0" y="0"/>
            <a:chExt cx="1044278" cy="406400"/>
          </a:xfrm>
        </p:grpSpPr>
        <p:sp>
          <p:nvSpPr>
            <p:cNvPr name="Freeform 13" id="13"/>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4" id="14"/>
            <p:cNvSpPr txBox="true"/>
            <p:nvPr/>
          </p:nvSpPr>
          <p:spPr>
            <a:xfrm>
              <a:off x="177800" y="-76200"/>
              <a:ext cx="790278" cy="482600"/>
            </a:xfrm>
            <a:prstGeom prst="rect">
              <a:avLst/>
            </a:prstGeom>
          </p:spPr>
          <p:txBody>
            <a:bodyPr anchor="ctr" rtlCol="false" tIns="50800" lIns="50800" bIns="50800" rIns="50800"/>
            <a:lstStyle/>
            <a:p>
              <a:pPr algn="ctr">
                <a:lnSpc>
                  <a:spcPts val="3750"/>
                </a:lnSpc>
              </a:pPr>
              <a:r>
                <a:rPr lang="en-US" b="true" sz="2500">
                  <a:solidFill>
                    <a:srgbClr val="000000"/>
                  </a:solidFill>
                  <a:latin typeface="Canva Sans Bold"/>
                  <a:ea typeface="Canva Sans Bold"/>
                  <a:cs typeface="Canva Sans Bold"/>
                  <a:sym typeface="Canva Sans Bold"/>
                </a:rPr>
                <a:t>Model Evaluation &amp; Optimization</a:t>
              </a:r>
            </a:p>
          </p:txBody>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88324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3F6A9E"/>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34182"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a:t>
              </a:r>
              <a:r>
                <a:rPr lang="en-US" b="true" sz="2000">
                  <a:solidFill>
                    <a:srgbClr val="000000"/>
                  </a:solidFill>
                  <a:latin typeface="Canva Sans Bold"/>
                  <a:ea typeface="Canva Sans Bold"/>
                  <a:cs typeface="Canva Sans Bold"/>
                  <a:sym typeface="Canva Sans Bold"/>
                </a:rPr>
                <a:t> Modeling</a:t>
              </a:r>
            </a:p>
          </p:txBody>
        </p:sp>
      </p:grpSp>
      <p:grpSp>
        <p:nvGrpSpPr>
          <p:cNvPr name="Group 11" id="11"/>
          <p:cNvGrpSpPr/>
          <p:nvPr/>
        </p:nvGrpSpPr>
        <p:grpSpPr>
          <a:xfrm rot="0">
            <a:off x="12424419"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Freeform 14" id="14"/>
          <p:cNvSpPr/>
          <p:nvPr/>
        </p:nvSpPr>
        <p:spPr>
          <a:xfrm flipH="false" flipV="false" rot="0">
            <a:off x="449430" y="3841980"/>
            <a:ext cx="2603039" cy="2603039"/>
          </a:xfrm>
          <a:custGeom>
            <a:avLst/>
            <a:gdLst/>
            <a:ahLst/>
            <a:cxnLst/>
            <a:rect r="r" b="b" t="t" l="l"/>
            <a:pathLst>
              <a:path h="2603039" w="2603039">
                <a:moveTo>
                  <a:pt x="0" y="0"/>
                </a:moveTo>
                <a:lnTo>
                  <a:pt x="2603039" y="0"/>
                </a:lnTo>
                <a:lnTo>
                  <a:pt x="2603039" y="2603040"/>
                </a:lnTo>
                <a:lnTo>
                  <a:pt x="0" y="2603040"/>
                </a:lnTo>
                <a:lnTo>
                  <a:pt x="0" y="0"/>
                </a:lnTo>
                <a:close/>
              </a:path>
            </a:pathLst>
          </a:custGeom>
          <a:blipFill>
            <a:blip r:embed="rId3"/>
            <a:stretch>
              <a:fillRect l="0" t="0" r="0" b="0"/>
            </a:stretch>
          </a:blipFill>
        </p:spPr>
      </p:sp>
      <p:sp>
        <p:nvSpPr>
          <p:cNvPr name="Freeform 15" id="15"/>
          <p:cNvSpPr/>
          <p:nvPr/>
        </p:nvSpPr>
        <p:spPr>
          <a:xfrm flipH="false" flipV="false" rot="0">
            <a:off x="4151193" y="3236689"/>
            <a:ext cx="7077652" cy="5531457"/>
          </a:xfrm>
          <a:custGeom>
            <a:avLst/>
            <a:gdLst/>
            <a:ahLst/>
            <a:cxnLst/>
            <a:rect r="r" b="b" t="t" l="l"/>
            <a:pathLst>
              <a:path h="5531457" w="7077652">
                <a:moveTo>
                  <a:pt x="0" y="0"/>
                </a:moveTo>
                <a:lnTo>
                  <a:pt x="7077652" y="0"/>
                </a:lnTo>
                <a:lnTo>
                  <a:pt x="7077652" y="5531457"/>
                </a:lnTo>
                <a:lnTo>
                  <a:pt x="0" y="5531457"/>
                </a:lnTo>
                <a:lnTo>
                  <a:pt x="0" y="0"/>
                </a:lnTo>
                <a:close/>
              </a:path>
            </a:pathLst>
          </a:custGeom>
          <a:blipFill>
            <a:blip r:embed="rId4"/>
            <a:stretch>
              <a:fillRect l="0" t="0" r="0" b="0"/>
            </a:stretch>
          </a:blipFill>
        </p:spPr>
      </p:sp>
      <p:sp>
        <p:nvSpPr>
          <p:cNvPr name="Freeform 16" id="16"/>
          <p:cNvSpPr/>
          <p:nvPr/>
        </p:nvSpPr>
        <p:spPr>
          <a:xfrm flipH="false" flipV="false" rot="0">
            <a:off x="11488518" y="3546423"/>
            <a:ext cx="6399985" cy="4911989"/>
          </a:xfrm>
          <a:custGeom>
            <a:avLst/>
            <a:gdLst/>
            <a:ahLst/>
            <a:cxnLst/>
            <a:rect r="r" b="b" t="t" l="l"/>
            <a:pathLst>
              <a:path h="4911989" w="6399985">
                <a:moveTo>
                  <a:pt x="0" y="0"/>
                </a:moveTo>
                <a:lnTo>
                  <a:pt x="6399985" y="0"/>
                </a:lnTo>
                <a:lnTo>
                  <a:pt x="6399985" y="4911989"/>
                </a:lnTo>
                <a:lnTo>
                  <a:pt x="0" y="4911989"/>
                </a:lnTo>
                <a:lnTo>
                  <a:pt x="0" y="0"/>
                </a:lnTo>
                <a:close/>
              </a:path>
            </a:pathLst>
          </a:custGeom>
          <a:blipFill>
            <a:blip r:embed="rId5"/>
            <a:stretch>
              <a:fillRect l="0" t="0" r="0" b="0"/>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71956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34182"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a:t>
              </a:r>
              <a:r>
                <a:rPr lang="en-US" b="true" sz="2000">
                  <a:solidFill>
                    <a:srgbClr val="000000"/>
                  </a:solidFill>
                  <a:latin typeface="Canva Sans Bold"/>
                  <a:ea typeface="Canva Sans Bold"/>
                  <a:cs typeface="Canva Sans Bold"/>
                  <a:sym typeface="Canva Sans Bold"/>
                </a:rPr>
                <a:t> Modeling</a:t>
              </a:r>
            </a:p>
          </p:txBody>
        </p:sp>
      </p:grpSp>
      <p:grpSp>
        <p:nvGrpSpPr>
          <p:cNvPr name="Group 11" id="11"/>
          <p:cNvGrpSpPr/>
          <p:nvPr/>
        </p:nvGrpSpPr>
        <p:grpSpPr>
          <a:xfrm rot="0">
            <a:off x="12424419"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Freeform 14" id="14"/>
          <p:cNvSpPr/>
          <p:nvPr/>
        </p:nvSpPr>
        <p:spPr>
          <a:xfrm flipH="false" flipV="false" rot="0">
            <a:off x="10547740" y="4097138"/>
            <a:ext cx="5475247" cy="1706240"/>
          </a:xfrm>
          <a:custGeom>
            <a:avLst/>
            <a:gdLst/>
            <a:ahLst/>
            <a:cxnLst/>
            <a:rect r="r" b="b" t="t" l="l"/>
            <a:pathLst>
              <a:path h="1706240" w="5475247">
                <a:moveTo>
                  <a:pt x="0" y="0"/>
                </a:moveTo>
                <a:lnTo>
                  <a:pt x="5475248" y="0"/>
                </a:lnTo>
                <a:lnTo>
                  <a:pt x="5475248" y="1706240"/>
                </a:lnTo>
                <a:lnTo>
                  <a:pt x="0" y="1706240"/>
                </a:lnTo>
                <a:lnTo>
                  <a:pt x="0" y="0"/>
                </a:lnTo>
                <a:close/>
              </a:path>
            </a:pathLst>
          </a:custGeom>
          <a:blipFill>
            <a:blip r:embed="rId3"/>
            <a:stretch>
              <a:fillRect l="0" t="0" r="0" b="0"/>
            </a:stretch>
          </a:blipFill>
        </p:spPr>
      </p:sp>
      <p:sp>
        <p:nvSpPr>
          <p:cNvPr name="AutoShape 15" id="15"/>
          <p:cNvSpPr/>
          <p:nvPr/>
        </p:nvSpPr>
        <p:spPr>
          <a:xfrm>
            <a:off x="13285364" y="5803378"/>
            <a:ext cx="0" cy="1498251"/>
          </a:xfrm>
          <a:prstGeom prst="line">
            <a:avLst/>
          </a:prstGeom>
          <a:ln cap="flat" w="38100">
            <a:solidFill>
              <a:srgbClr val="000000"/>
            </a:solidFill>
            <a:prstDash val="solid"/>
            <a:headEnd type="none" len="sm" w="sm"/>
            <a:tailEnd type="arrow" len="sm" w="med"/>
          </a:ln>
        </p:spPr>
      </p:sp>
      <p:sp>
        <p:nvSpPr>
          <p:cNvPr name="Freeform 16" id="16"/>
          <p:cNvSpPr/>
          <p:nvPr/>
        </p:nvSpPr>
        <p:spPr>
          <a:xfrm flipH="false" flipV="false" rot="0">
            <a:off x="10096531" y="7301629"/>
            <a:ext cx="6377665" cy="700218"/>
          </a:xfrm>
          <a:custGeom>
            <a:avLst/>
            <a:gdLst/>
            <a:ahLst/>
            <a:cxnLst/>
            <a:rect r="r" b="b" t="t" l="l"/>
            <a:pathLst>
              <a:path h="700218" w="6377665">
                <a:moveTo>
                  <a:pt x="0" y="0"/>
                </a:moveTo>
                <a:lnTo>
                  <a:pt x="6377665" y="0"/>
                </a:lnTo>
                <a:lnTo>
                  <a:pt x="6377665" y="700218"/>
                </a:lnTo>
                <a:lnTo>
                  <a:pt x="0" y="700218"/>
                </a:lnTo>
                <a:lnTo>
                  <a:pt x="0" y="0"/>
                </a:lnTo>
                <a:close/>
              </a:path>
            </a:pathLst>
          </a:custGeom>
          <a:blipFill>
            <a:blip r:embed="rId4"/>
            <a:stretch>
              <a:fillRect l="0" t="0" r="0" b="0"/>
            </a:stretch>
          </a:blipFill>
        </p:spPr>
      </p:sp>
      <p:sp>
        <p:nvSpPr>
          <p:cNvPr name="TextBox 17" id="17"/>
          <p:cNvSpPr txBox="true"/>
          <p:nvPr/>
        </p:nvSpPr>
        <p:spPr>
          <a:xfrm rot="0">
            <a:off x="5078042" y="2951596"/>
            <a:ext cx="7670999" cy="523875"/>
          </a:xfrm>
          <a:prstGeom prst="rect">
            <a:avLst/>
          </a:prstGeom>
        </p:spPr>
        <p:txBody>
          <a:bodyPr anchor="t" rtlCol="false" tIns="0" lIns="0" bIns="0" rIns="0">
            <a:spAutoFit/>
          </a:bodyPr>
          <a:lstStyle/>
          <a:p>
            <a:pPr algn="ctr">
              <a:lnSpc>
                <a:spcPts val="4499"/>
              </a:lnSpc>
              <a:spcBef>
                <a:spcPct val="0"/>
              </a:spcBef>
            </a:pPr>
            <a:r>
              <a:rPr lang="en-US" b="true" sz="2999">
                <a:solidFill>
                  <a:srgbClr val="000000"/>
                </a:solidFill>
                <a:latin typeface="Canva Sans Bold"/>
                <a:ea typeface="Canva Sans Bold"/>
                <a:cs typeface="Canva Sans Bold"/>
                <a:sym typeface="Canva Sans Bold"/>
              </a:rPr>
              <a:t>Device Daily History &amp; Herd Daily History</a:t>
            </a:r>
          </a:p>
        </p:txBody>
      </p:sp>
      <p:sp>
        <p:nvSpPr>
          <p:cNvPr name="TextBox 18" id="18"/>
          <p:cNvSpPr txBox="true"/>
          <p:nvPr/>
        </p:nvSpPr>
        <p:spPr>
          <a:xfrm rot="0">
            <a:off x="1028700" y="4649457"/>
            <a:ext cx="6974572" cy="2497456"/>
          </a:xfrm>
          <a:prstGeom prst="rect">
            <a:avLst/>
          </a:prstGeom>
        </p:spPr>
        <p:txBody>
          <a:bodyPr anchor="t" rtlCol="false" tIns="0" lIns="0" bIns="0" rIns="0">
            <a:spAutoFit/>
          </a:bodyPr>
          <a:lstStyle/>
          <a:p>
            <a:pPr algn="l" marL="582925" indent="-291463" lvl="1">
              <a:lnSpc>
                <a:spcPts val="4049"/>
              </a:lnSpc>
              <a:buFont typeface="Arial"/>
              <a:buChar char="•"/>
            </a:pPr>
            <a:r>
              <a:rPr lang="en-US" b="true" sz="2699">
                <a:solidFill>
                  <a:srgbClr val="3F6A9E"/>
                </a:solidFill>
                <a:latin typeface="Playfair Display Bold"/>
                <a:ea typeface="Playfair Display Bold"/>
                <a:cs typeface="Playfair Display Bold"/>
                <a:sym typeface="Playfair Display Bold"/>
              </a:rPr>
              <a:t>Data merging </a:t>
            </a:r>
          </a:p>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Handling missing values</a:t>
            </a:r>
          </a:p>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Filling missing values</a:t>
            </a:r>
          </a:p>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Handling outliers</a:t>
            </a:r>
          </a:p>
          <a:p>
            <a:pPr algn="l">
              <a:lnSpc>
                <a:spcPts val="4049"/>
              </a:lnSpc>
            </a:pPr>
          </a:p>
        </p:txBody>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88324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34182"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a:t>
              </a:r>
              <a:r>
                <a:rPr lang="en-US" b="true" sz="2000">
                  <a:solidFill>
                    <a:srgbClr val="000000"/>
                  </a:solidFill>
                  <a:latin typeface="Canva Sans Bold"/>
                  <a:ea typeface="Canva Sans Bold"/>
                  <a:cs typeface="Canva Sans Bold"/>
                  <a:sym typeface="Canva Sans Bold"/>
                </a:rPr>
                <a:t> Modeling</a:t>
              </a:r>
            </a:p>
          </p:txBody>
        </p:sp>
      </p:grpSp>
      <p:grpSp>
        <p:nvGrpSpPr>
          <p:cNvPr name="Group 11" id="11"/>
          <p:cNvGrpSpPr/>
          <p:nvPr/>
        </p:nvGrpSpPr>
        <p:grpSpPr>
          <a:xfrm rot="0">
            <a:off x="12424419"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Freeform 14" id="14"/>
          <p:cNvSpPr/>
          <p:nvPr/>
        </p:nvSpPr>
        <p:spPr>
          <a:xfrm flipH="false" flipV="false" rot="0">
            <a:off x="7025712" y="4725657"/>
            <a:ext cx="10264013" cy="2394936"/>
          </a:xfrm>
          <a:custGeom>
            <a:avLst/>
            <a:gdLst/>
            <a:ahLst/>
            <a:cxnLst/>
            <a:rect r="r" b="b" t="t" l="l"/>
            <a:pathLst>
              <a:path h="2394936" w="10264013">
                <a:moveTo>
                  <a:pt x="0" y="0"/>
                </a:moveTo>
                <a:lnTo>
                  <a:pt x="10264013" y="0"/>
                </a:lnTo>
                <a:lnTo>
                  <a:pt x="10264013" y="2394936"/>
                </a:lnTo>
                <a:lnTo>
                  <a:pt x="0" y="2394936"/>
                </a:lnTo>
                <a:lnTo>
                  <a:pt x="0" y="0"/>
                </a:lnTo>
                <a:close/>
              </a:path>
            </a:pathLst>
          </a:custGeom>
          <a:blipFill>
            <a:blip r:embed="rId3"/>
            <a:stretch>
              <a:fillRect l="0" t="0" r="0" b="0"/>
            </a:stretch>
          </a:blipFill>
        </p:spPr>
      </p:sp>
      <p:sp>
        <p:nvSpPr>
          <p:cNvPr name="TextBox 15" id="15"/>
          <p:cNvSpPr txBox="true"/>
          <p:nvPr/>
        </p:nvSpPr>
        <p:spPr>
          <a:xfrm rot="0">
            <a:off x="5078042" y="2951596"/>
            <a:ext cx="7670999" cy="523875"/>
          </a:xfrm>
          <a:prstGeom prst="rect">
            <a:avLst/>
          </a:prstGeom>
        </p:spPr>
        <p:txBody>
          <a:bodyPr anchor="t" rtlCol="false" tIns="0" lIns="0" bIns="0" rIns="0">
            <a:spAutoFit/>
          </a:bodyPr>
          <a:lstStyle/>
          <a:p>
            <a:pPr algn="ctr">
              <a:lnSpc>
                <a:spcPts val="4499"/>
              </a:lnSpc>
              <a:spcBef>
                <a:spcPct val="0"/>
              </a:spcBef>
            </a:pPr>
            <a:r>
              <a:rPr lang="en-US" b="true" sz="2999">
                <a:solidFill>
                  <a:srgbClr val="000000"/>
                </a:solidFill>
                <a:latin typeface="Canva Sans Bold"/>
                <a:ea typeface="Canva Sans Bold"/>
                <a:cs typeface="Canva Sans Bold"/>
                <a:sym typeface="Canva Sans Bold"/>
              </a:rPr>
              <a:t>Device Daily History &amp; Herd Daily History</a:t>
            </a:r>
          </a:p>
        </p:txBody>
      </p:sp>
      <p:sp>
        <p:nvSpPr>
          <p:cNvPr name="TextBox 16" id="16"/>
          <p:cNvSpPr txBox="true"/>
          <p:nvPr/>
        </p:nvSpPr>
        <p:spPr>
          <a:xfrm rot="0">
            <a:off x="1028700" y="4649457"/>
            <a:ext cx="6974572" cy="1992631"/>
          </a:xfrm>
          <a:prstGeom prst="rect">
            <a:avLst/>
          </a:prstGeom>
        </p:spPr>
        <p:txBody>
          <a:bodyPr anchor="t" rtlCol="false" tIns="0" lIns="0" bIns="0" rIns="0">
            <a:spAutoFit/>
          </a:bodyPr>
          <a:lstStyle/>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Data merging </a:t>
            </a:r>
          </a:p>
          <a:p>
            <a:pPr algn="l" marL="582925" indent="-291463" lvl="1">
              <a:lnSpc>
                <a:spcPts val="4049"/>
              </a:lnSpc>
              <a:buFont typeface="Arial"/>
              <a:buChar char="•"/>
            </a:pPr>
            <a:r>
              <a:rPr lang="en-US" b="true" sz="2699">
                <a:solidFill>
                  <a:srgbClr val="3F6A9E"/>
                </a:solidFill>
                <a:latin typeface="Playfair Display Bold"/>
                <a:ea typeface="Playfair Display Bold"/>
                <a:cs typeface="Playfair Display Bold"/>
                <a:sym typeface="Playfair Display Bold"/>
              </a:rPr>
              <a:t>Handling missing values</a:t>
            </a:r>
          </a:p>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Filling missing values</a:t>
            </a:r>
          </a:p>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Handling outliers</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88324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34182"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a:t>
              </a:r>
              <a:r>
                <a:rPr lang="en-US" b="true" sz="2000">
                  <a:solidFill>
                    <a:srgbClr val="000000"/>
                  </a:solidFill>
                  <a:latin typeface="Canva Sans Bold"/>
                  <a:ea typeface="Canva Sans Bold"/>
                  <a:cs typeface="Canva Sans Bold"/>
                  <a:sym typeface="Canva Sans Bold"/>
                </a:rPr>
                <a:t> Modeling</a:t>
              </a:r>
            </a:p>
          </p:txBody>
        </p:sp>
      </p:grpSp>
      <p:grpSp>
        <p:nvGrpSpPr>
          <p:cNvPr name="Group 11" id="11"/>
          <p:cNvGrpSpPr/>
          <p:nvPr/>
        </p:nvGrpSpPr>
        <p:grpSpPr>
          <a:xfrm rot="0">
            <a:off x="12424419"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Freeform 14" id="14"/>
          <p:cNvSpPr/>
          <p:nvPr/>
        </p:nvSpPr>
        <p:spPr>
          <a:xfrm flipH="false" flipV="false" rot="0">
            <a:off x="7592815" y="5143500"/>
            <a:ext cx="9666485" cy="1474139"/>
          </a:xfrm>
          <a:custGeom>
            <a:avLst/>
            <a:gdLst/>
            <a:ahLst/>
            <a:cxnLst/>
            <a:rect r="r" b="b" t="t" l="l"/>
            <a:pathLst>
              <a:path h="1474139" w="9666485">
                <a:moveTo>
                  <a:pt x="0" y="0"/>
                </a:moveTo>
                <a:lnTo>
                  <a:pt x="9666485" y="0"/>
                </a:lnTo>
                <a:lnTo>
                  <a:pt x="9666485" y="1474139"/>
                </a:lnTo>
                <a:lnTo>
                  <a:pt x="0" y="1474139"/>
                </a:lnTo>
                <a:lnTo>
                  <a:pt x="0" y="0"/>
                </a:lnTo>
                <a:close/>
              </a:path>
            </a:pathLst>
          </a:custGeom>
          <a:blipFill>
            <a:blip r:embed="rId3"/>
            <a:stretch>
              <a:fillRect l="0" t="0" r="0" b="0"/>
            </a:stretch>
          </a:blipFill>
        </p:spPr>
      </p:sp>
      <p:sp>
        <p:nvSpPr>
          <p:cNvPr name="TextBox 15" id="15"/>
          <p:cNvSpPr txBox="true"/>
          <p:nvPr/>
        </p:nvSpPr>
        <p:spPr>
          <a:xfrm rot="0">
            <a:off x="5078042" y="2951596"/>
            <a:ext cx="7670999" cy="523875"/>
          </a:xfrm>
          <a:prstGeom prst="rect">
            <a:avLst/>
          </a:prstGeom>
        </p:spPr>
        <p:txBody>
          <a:bodyPr anchor="t" rtlCol="false" tIns="0" lIns="0" bIns="0" rIns="0">
            <a:spAutoFit/>
          </a:bodyPr>
          <a:lstStyle/>
          <a:p>
            <a:pPr algn="ctr">
              <a:lnSpc>
                <a:spcPts val="4499"/>
              </a:lnSpc>
              <a:spcBef>
                <a:spcPct val="0"/>
              </a:spcBef>
            </a:pPr>
            <a:r>
              <a:rPr lang="en-US" b="true" sz="2999">
                <a:solidFill>
                  <a:srgbClr val="000000"/>
                </a:solidFill>
                <a:latin typeface="Canva Sans Bold"/>
                <a:ea typeface="Canva Sans Bold"/>
                <a:cs typeface="Canva Sans Bold"/>
                <a:sym typeface="Canva Sans Bold"/>
              </a:rPr>
              <a:t>Device Daily History &amp; Herd Daily History</a:t>
            </a:r>
          </a:p>
        </p:txBody>
      </p:sp>
      <p:sp>
        <p:nvSpPr>
          <p:cNvPr name="TextBox 16" id="16"/>
          <p:cNvSpPr txBox="true"/>
          <p:nvPr/>
        </p:nvSpPr>
        <p:spPr>
          <a:xfrm rot="0">
            <a:off x="1028700" y="4649457"/>
            <a:ext cx="6974572" cy="2497456"/>
          </a:xfrm>
          <a:prstGeom prst="rect">
            <a:avLst/>
          </a:prstGeom>
        </p:spPr>
        <p:txBody>
          <a:bodyPr anchor="t" rtlCol="false" tIns="0" lIns="0" bIns="0" rIns="0">
            <a:spAutoFit/>
          </a:bodyPr>
          <a:lstStyle/>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Data merging</a:t>
            </a:r>
          </a:p>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Handling missing values</a:t>
            </a:r>
          </a:p>
          <a:p>
            <a:pPr algn="l" marL="582925" indent="-291463" lvl="1">
              <a:lnSpc>
                <a:spcPts val="4049"/>
              </a:lnSpc>
              <a:buFont typeface="Arial"/>
              <a:buChar char="•"/>
            </a:pPr>
            <a:r>
              <a:rPr lang="en-US" b="true" sz="2699">
                <a:solidFill>
                  <a:srgbClr val="3F6A9E"/>
                </a:solidFill>
                <a:latin typeface="Playfair Display Bold"/>
                <a:ea typeface="Playfair Display Bold"/>
                <a:cs typeface="Playfair Display Bold"/>
                <a:sym typeface="Playfair Display Bold"/>
              </a:rPr>
              <a:t>Filling missing values</a:t>
            </a:r>
          </a:p>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Handling outliers</a:t>
            </a:r>
          </a:p>
          <a:p>
            <a:pPr algn="l">
              <a:lnSpc>
                <a:spcPts val="4049"/>
              </a:lnSpc>
            </a:pP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88324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34182"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a:t>
              </a:r>
              <a:r>
                <a:rPr lang="en-US" b="true" sz="2000">
                  <a:solidFill>
                    <a:srgbClr val="000000"/>
                  </a:solidFill>
                  <a:latin typeface="Canva Sans Bold"/>
                  <a:ea typeface="Canva Sans Bold"/>
                  <a:cs typeface="Canva Sans Bold"/>
                  <a:sym typeface="Canva Sans Bold"/>
                </a:rPr>
                <a:t> Modeling</a:t>
              </a:r>
            </a:p>
          </p:txBody>
        </p:sp>
      </p:grpSp>
      <p:grpSp>
        <p:nvGrpSpPr>
          <p:cNvPr name="Group 11" id="11"/>
          <p:cNvGrpSpPr/>
          <p:nvPr/>
        </p:nvGrpSpPr>
        <p:grpSpPr>
          <a:xfrm rot="0">
            <a:off x="12424419"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Freeform 14" id="14"/>
          <p:cNvSpPr/>
          <p:nvPr/>
        </p:nvSpPr>
        <p:spPr>
          <a:xfrm flipH="false" flipV="false" rot="0">
            <a:off x="7550842" y="4725657"/>
            <a:ext cx="10396398" cy="2547117"/>
          </a:xfrm>
          <a:custGeom>
            <a:avLst/>
            <a:gdLst/>
            <a:ahLst/>
            <a:cxnLst/>
            <a:rect r="r" b="b" t="t" l="l"/>
            <a:pathLst>
              <a:path h="2547117" w="10396398">
                <a:moveTo>
                  <a:pt x="0" y="0"/>
                </a:moveTo>
                <a:lnTo>
                  <a:pt x="10396398" y="0"/>
                </a:lnTo>
                <a:lnTo>
                  <a:pt x="10396398" y="2547117"/>
                </a:lnTo>
                <a:lnTo>
                  <a:pt x="0" y="2547117"/>
                </a:lnTo>
                <a:lnTo>
                  <a:pt x="0" y="0"/>
                </a:lnTo>
                <a:close/>
              </a:path>
            </a:pathLst>
          </a:custGeom>
          <a:blipFill>
            <a:blip r:embed="rId3"/>
            <a:stretch>
              <a:fillRect l="0" t="0" r="0" b="0"/>
            </a:stretch>
          </a:blipFill>
        </p:spPr>
      </p:sp>
      <p:sp>
        <p:nvSpPr>
          <p:cNvPr name="TextBox 15" id="15"/>
          <p:cNvSpPr txBox="true"/>
          <p:nvPr/>
        </p:nvSpPr>
        <p:spPr>
          <a:xfrm rot="0">
            <a:off x="5078042" y="2951596"/>
            <a:ext cx="7670999" cy="523875"/>
          </a:xfrm>
          <a:prstGeom prst="rect">
            <a:avLst/>
          </a:prstGeom>
        </p:spPr>
        <p:txBody>
          <a:bodyPr anchor="t" rtlCol="false" tIns="0" lIns="0" bIns="0" rIns="0">
            <a:spAutoFit/>
          </a:bodyPr>
          <a:lstStyle/>
          <a:p>
            <a:pPr algn="ctr">
              <a:lnSpc>
                <a:spcPts val="4499"/>
              </a:lnSpc>
              <a:spcBef>
                <a:spcPct val="0"/>
              </a:spcBef>
            </a:pPr>
            <a:r>
              <a:rPr lang="en-US" b="true" sz="2999">
                <a:solidFill>
                  <a:srgbClr val="000000"/>
                </a:solidFill>
                <a:latin typeface="Canva Sans Bold"/>
                <a:ea typeface="Canva Sans Bold"/>
                <a:cs typeface="Canva Sans Bold"/>
                <a:sym typeface="Canva Sans Bold"/>
              </a:rPr>
              <a:t>Device Daily History &amp; Herd Daily History</a:t>
            </a:r>
          </a:p>
        </p:txBody>
      </p:sp>
      <p:sp>
        <p:nvSpPr>
          <p:cNvPr name="TextBox 16" id="16"/>
          <p:cNvSpPr txBox="true"/>
          <p:nvPr/>
        </p:nvSpPr>
        <p:spPr>
          <a:xfrm rot="0">
            <a:off x="1028700" y="4649457"/>
            <a:ext cx="6974572" cy="2497456"/>
          </a:xfrm>
          <a:prstGeom prst="rect">
            <a:avLst/>
          </a:prstGeom>
        </p:spPr>
        <p:txBody>
          <a:bodyPr anchor="t" rtlCol="false" tIns="0" lIns="0" bIns="0" rIns="0">
            <a:spAutoFit/>
          </a:bodyPr>
          <a:lstStyle/>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Data merging </a:t>
            </a:r>
          </a:p>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Handling missing values</a:t>
            </a:r>
          </a:p>
          <a:p>
            <a:pPr algn="l" marL="582925" indent="-291463" lvl="1">
              <a:lnSpc>
                <a:spcPts val="4049"/>
              </a:lnSpc>
              <a:buFont typeface="Arial"/>
              <a:buChar char="•"/>
            </a:pPr>
            <a:r>
              <a:rPr lang="en-US" sz="2699">
                <a:solidFill>
                  <a:srgbClr val="000000"/>
                </a:solidFill>
                <a:latin typeface="Playfair Display"/>
                <a:ea typeface="Playfair Display"/>
                <a:cs typeface="Playfair Display"/>
                <a:sym typeface="Playfair Display"/>
              </a:rPr>
              <a:t>Filling missing values</a:t>
            </a:r>
          </a:p>
          <a:p>
            <a:pPr algn="l" marL="582925" indent="-291463" lvl="1">
              <a:lnSpc>
                <a:spcPts val="4049"/>
              </a:lnSpc>
              <a:buFont typeface="Arial"/>
              <a:buChar char="•"/>
            </a:pPr>
            <a:r>
              <a:rPr lang="en-US" b="true" sz="2699">
                <a:solidFill>
                  <a:srgbClr val="3F6A9E"/>
                </a:solidFill>
                <a:latin typeface="Playfair Display Bold"/>
                <a:ea typeface="Playfair Display Bold"/>
                <a:cs typeface="Playfair Display Bold"/>
                <a:sym typeface="Playfair Display Bold"/>
              </a:rPr>
              <a:t>Handling outliers</a:t>
            </a:r>
          </a:p>
          <a:p>
            <a:pPr algn="l">
              <a:lnSpc>
                <a:spcPts val="4049"/>
              </a:lnSpc>
            </a:pP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88324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34182"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a:t>
              </a:r>
              <a:r>
                <a:rPr lang="en-US" b="true" sz="2000">
                  <a:solidFill>
                    <a:srgbClr val="000000"/>
                  </a:solidFill>
                  <a:latin typeface="Canva Sans Bold"/>
                  <a:ea typeface="Canva Sans Bold"/>
                  <a:cs typeface="Canva Sans Bold"/>
                  <a:sym typeface="Canva Sans Bold"/>
                </a:rPr>
                <a:t> Modeling</a:t>
              </a:r>
            </a:p>
          </p:txBody>
        </p:sp>
      </p:grpSp>
      <p:grpSp>
        <p:nvGrpSpPr>
          <p:cNvPr name="Group 11" id="11"/>
          <p:cNvGrpSpPr/>
          <p:nvPr/>
        </p:nvGrpSpPr>
        <p:grpSpPr>
          <a:xfrm rot="0">
            <a:off x="12424419"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Freeform 14" id="14"/>
          <p:cNvSpPr/>
          <p:nvPr/>
        </p:nvSpPr>
        <p:spPr>
          <a:xfrm flipH="false" flipV="false" rot="0">
            <a:off x="6644960" y="2610484"/>
            <a:ext cx="11025517" cy="7676516"/>
          </a:xfrm>
          <a:custGeom>
            <a:avLst/>
            <a:gdLst/>
            <a:ahLst/>
            <a:cxnLst/>
            <a:rect r="r" b="b" t="t" l="l"/>
            <a:pathLst>
              <a:path h="7676516" w="11025517">
                <a:moveTo>
                  <a:pt x="0" y="0"/>
                </a:moveTo>
                <a:lnTo>
                  <a:pt x="11025517" y="0"/>
                </a:lnTo>
                <a:lnTo>
                  <a:pt x="11025517" y="7676516"/>
                </a:lnTo>
                <a:lnTo>
                  <a:pt x="0" y="7676516"/>
                </a:lnTo>
                <a:lnTo>
                  <a:pt x="0" y="0"/>
                </a:lnTo>
                <a:close/>
              </a:path>
            </a:pathLst>
          </a:custGeom>
          <a:blipFill>
            <a:blip r:embed="rId3"/>
            <a:stretch>
              <a:fillRect l="0" t="0" r="0" b="0"/>
            </a:stretch>
          </a:blipFill>
        </p:spPr>
      </p:sp>
      <p:sp>
        <p:nvSpPr>
          <p:cNvPr name="TextBox 15" id="15"/>
          <p:cNvSpPr txBox="true"/>
          <p:nvPr/>
        </p:nvSpPr>
        <p:spPr>
          <a:xfrm rot="0">
            <a:off x="1680849" y="3483917"/>
            <a:ext cx="3761525" cy="896620"/>
          </a:xfrm>
          <a:prstGeom prst="rect">
            <a:avLst/>
          </a:prstGeom>
        </p:spPr>
        <p:txBody>
          <a:bodyPr anchor="t" rtlCol="false" tIns="0" lIns="0" bIns="0" rIns="0">
            <a:spAutoFit/>
          </a:bodyPr>
          <a:lstStyle/>
          <a:p>
            <a:pPr algn="ctr">
              <a:lnSpc>
                <a:spcPts val="7279"/>
              </a:lnSpc>
            </a:pPr>
            <a:r>
              <a:rPr lang="en-US" sz="5199">
                <a:solidFill>
                  <a:srgbClr val="000000"/>
                </a:solidFill>
                <a:latin typeface="WenQuanYi"/>
                <a:ea typeface="WenQuanYi"/>
                <a:cs typeface="WenQuanYi"/>
                <a:sym typeface="WenQuanYi"/>
              </a:rPr>
              <a:t>Device Daily </a:t>
            </a:r>
          </a:p>
        </p:txBody>
      </p:sp>
      <p:sp>
        <p:nvSpPr>
          <p:cNvPr name="TextBox 16" id="16"/>
          <p:cNvSpPr txBox="true"/>
          <p:nvPr/>
        </p:nvSpPr>
        <p:spPr>
          <a:xfrm rot="0">
            <a:off x="1680871" y="4642712"/>
            <a:ext cx="3869432" cy="1189990"/>
          </a:xfrm>
          <a:prstGeom prst="rect">
            <a:avLst/>
          </a:prstGeom>
        </p:spPr>
        <p:txBody>
          <a:bodyPr anchor="t" rtlCol="false" tIns="0" lIns="0" bIns="0" rIns="0">
            <a:spAutoFit/>
          </a:bodyPr>
          <a:lstStyle/>
          <a:p>
            <a:pPr algn="l">
              <a:lnSpc>
                <a:spcPts val="4759"/>
              </a:lnSpc>
            </a:pPr>
            <a:r>
              <a:rPr lang="en-US" sz="3399">
                <a:solidFill>
                  <a:srgbClr val="000000"/>
                </a:solidFill>
                <a:latin typeface="WenQuanYi"/>
                <a:ea typeface="WenQuanYi"/>
                <a:cs typeface="WenQuanYi"/>
                <a:sym typeface="WenQuanYi"/>
              </a:rPr>
              <a:t>Correlation Analysis</a:t>
            </a:r>
          </a:p>
          <a:p>
            <a:pPr algn="l">
              <a:lnSpc>
                <a:spcPts val="4759"/>
              </a:lnSpc>
            </a:pP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8485765" y="1883055"/>
            <a:ext cx="9404124" cy="8403945"/>
          </a:xfrm>
          <a:custGeom>
            <a:avLst/>
            <a:gdLst/>
            <a:ahLst/>
            <a:cxnLst/>
            <a:rect r="r" b="b" t="t" l="l"/>
            <a:pathLst>
              <a:path h="8403945" w="9404124">
                <a:moveTo>
                  <a:pt x="0" y="0"/>
                </a:moveTo>
                <a:lnTo>
                  <a:pt x="9404124" y="0"/>
                </a:lnTo>
                <a:lnTo>
                  <a:pt x="9404124" y="8403945"/>
                </a:lnTo>
                <a:lnTo>
                  <a:pt x="0" y="8403945"/>
                </a:lnTo>
                <a:lnTo>
                  <a:pt x="0" y="0"/>
                </a:lnTo>
                <a:close/>
              </a:path>
            </a:pathLst>
          </a:custGeom>
          <a:blipFill>
            <a:blip r:embed="rId3"/>
            <a:stretch>
              <a:fillRect l="0" t="0" r="0" b="0"/>
            </a:stretch>
          </a:blipFill>
        </p:spPr>
      </p:sp>
      <p:sp>
        <p:nvSpPr>
          <p:cNvPr name="TextBox 3" id="3"/>
          <p:cNvSpPr txBox="true"/>
          <p:nvPr/>
        </p:nvSpPr>
        <p:spPr>
          <a:xfrm rot="0">
            <a:off x="1294596" y="3484262"/>
            <a:ext cx="53994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WenQuanYi"/>
                <a:ea typeface="WenQuanYi"/>
                <a:cs typeface="WenQuanYi"/>
                <a:sym typeface="WenQuanYi"/>
              </a:rPr>
              <a:t>Herd Daily History</a:t>
            </a:r>
          </a:p>
        </p:txBody>
      </p:sp>
      <p:sp>
        <p:nvSpPr>
          <p:cNvPr name="TextBox 4" id="4"/>
          <p:cNvSpPr txBox="true"/>
          <p:nvPr/>
        </p:nvSpPr>
        <p:spPr>
          <a:xfrm rot="0">
            <a:off x="1294596" y="4810442"/>
            <a:ext cx="3869432" cy="589915"/>
          </a:xfrm>
          <a:prstGeom prst="rect">
            <a:avLst/>
          </a:prstGeom>
        </p:spPr>
        <p:txBody>
          <a:bodyPr anchor="t" rtlCol="false" tIns="0" lIns="0" bIns="0" rIns="0">
            <a:spAutoFit/>
          </a:bodyPr>
          <a:lstStyle/>
          <a:p>
            <a:pPr algn="l">
              <a:lnSpc>
                <a:spcPts val="4759"/>
              </a:lnSpc>
            </a:pPr>
            <a:r>
              <a:rPr lang="en-US" sz="3399">
                <a:solidFill>
                  <a:srgbClr val="000000"/>
                </a:solidFill>
                <a:latin typeface="WenQuanYi"/>
                <a:ea typeface="WenQuanYi"/>
                <a:cs typeface="WenQuanYi"/>
                <a:sym typeface="WenQuanYi"/>
              </a:rPr>
              <a:t>Correlation Analysis</a:t>
            </a:r>
          </a:p>
        </p:txBody>
      </p:sp>
      <p:grpSp>
        <p:nvGrpSpPr>
          <p:cNvPr name="Group 5" id="5"/>
          <p:cNvGrpSpPr/>
          <p:nvPr/>
        </p:nvGrpSpPr>
        <p:grpSpPr>
          <a:xfrm rot="0">
            <a:off x="2883245" y="474978"/>
            <a:ext cx="2784237" cy="1159473"/>
            <a:chOff x="0" y="0"/>
            <a:chExt cx="975887" cy="406400"/>
          </a:xfrm>
        </p:grpSpPr>
        <p:sp>
          <p:nvSpPr>
            <p:cNvPr name="Freeform 6" id="6"/>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7" id="7"/>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8" id="8"/>
          <p:cNvGrpSpPr/>
          <p:nvPr/>
        </p:nvGrpSpPr>
        <p:grpSpPr>
          <a:xfrm rot="0">
            <a:off x="5934182" y="47497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11" id="11"/>
          <p:cNvGrpSpPr/>
          <p:nvPr/>
        </p:nvGrpSpPr>
        <p:grpSpPr>
          <a:xfrm rot="0">
            <a:off x="9178359" y="47497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a:t>
              </a:r>
              <a:r>
                <a:rPr lang="en-US" b="true" sz="2000">
                  <a:solidFill>
                    <a:srgbClr val="000000"/>
                  </a:solidFill>
                  <a:latin typeface="Canva Sans Bold"/>
                  <a:ea typeface="Canva Sans Bold"/>
                  <a:cs typeface="Canva Sans Bold"/>
                  <a:sym typeface="Canva Sans Bold"/>
                </a:rPr>
                <a:t> Modeling</a:t>
              </a:r>
            </a:p>
          </p:txBody>
        </p:sp>
      </p:grpSp>
      <p:grpSp>
        <p:nvGrpSpPr>
          <p:cNvPr name="Group 14" id="14"/>
          <p:cNvGrpSpPr/>
          <p:nvPr/>
        </p:nvGrpSpPr>
        <p:grpSpPr>
          <a:xfrm rot="0">
            <a:off x="12424419" y="474978"/>
            <a:ext cx="2979359" cy="1159473"/>
            <a:chOff x="0" y="0"/>
            <a:chExt cx="1044278" cy="406400"/>
          </a:xfrm>
        </p:grpSpPr>
        <p:sp>
          <p:nvSpPr>
            <p:cNvPr name="Freeform 15" id="15"/>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6" id="16"/>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Tree>
  </p:cSld>
  <p:clrMapOvr>
    <a:masterClrMapping/>
  </p:clrMapOvr>
  <p:transition spd="fast">
    <p:fade/>
  </p:transition>
</p:sld>
</file>

<file path=ppt/slides/slide19.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4554323" y="690040"/>
            <a:ext cx="9478326" cy="1236345"/>
          </a:xfrm>
          <a:prstGeom prst="rect">
            <a:avLst/>
          </a:prstGeom>
        </p:spPr>
        <p:txBody>
          <a:bodyPr anchor="t" rtlCol="false" tIns="0" lIns="0" bIns="0" rIns="0">
            <a:spAutoFit/>
          </a:bodyPr>
          <a:lstStyle/>
          <a:p>
            <a:pPr algn="l">
              <a:lnSpc>
                <a:spcPts val="10200"/>
              </a:lnSpc>
              <a:spcBef>
                <a:spcPct val="0"/>
              </a:spcBef>
            </a:pPr>
            <a:r>
              <a:rPr lang="en-US" b="true" sz="6800">
                <a:solidFill>
                  <a:srgbClr val="000000"/>
                </a:solidFill>
                <a:latin typeface="Merriweather Bold"/>
                <a:ea typeface="Merriweather Bold"/>
                <a:cs typeface="Merriweather Bold"/>
                <a:sym typeface="Merriweather Bold"/>
              </a:rPr>
              <a:t>Modeling Techniques</a:t>
            </a:r>
          </a:p>
        </p:txBody>
      </p:sp>
      <p:sp>
        <p:nvSpPr>
          <p:cNvPr name="TextBox 3" id="3"/>
          <p:cNvSpPr txBox="true"/>
          <p:nvPr/>
        </p:nvSpPr>
        <p:spPr>
          <a:xfrm rot="0">
            <a:off x="4542594" y="3297455"/>
            <a:ext cx="9577983" cy="4840605"/>
          </a:xfrm>
          <a:prstGeom prst="rect">
            <a:avLst/>
          </a:prstGeom>
        </p:spPr>
        <p:txBody>
          <a:bodyPr anchor="t" rtlCol="false" tIns="0" lIns="0" bIns="0" rIns="0">
            <a:spAutoFit/>
          </a:bodyPr>
          <a:lstStyle/>
          <a:p>
            <a:pPr algn="ctr" marL="1122679" indent="-561340" lvl="1">
              <a:lnSpc>
                <a:spcPts val="7799"/>
              </a:lnSpc>
              <a:buFont typeface="Arial"/>
              <a:buChar char="•"/>
            </a:pPr>
            <a:r>
              <a:rPr lang="en-US" sz="5199">
                <a:solidFill>
                  <a:srgbClr val="000000"/>
                </a:solidFill>
                <a:latin typeface="Merriweather"/>
                <a:ea typeface="Merriweather"/>
                <a:cs typeface="Merriweather"/>
                <a:sym typeface="Merriweather"/>
              </a:rPr>
              <a:t>Time Series  Analysis</a:t>
            </a:r>
          </a:p>
          <a:p>
            <a:pPr algn="ctr">
              <a:lnSpc>
                <a:spcPts val="7799"/>
              </a:lnSpc>
            </a:pPr>
          </a:p>
          <a:p>
            <a:pPr algn="ctr" marL="1122679" indent="-561340" lvl="1">
              <a:lnSpc>
                <a:spcPts val="7799"/>
              </a:lnSpc>
              <a:buFont typeface="Arial"/>
              <a:buChar char="•"/>
            </a:pPr>
            <a:r>
              <a:rPr lang="en-US" sz="5199">
                <a:solidFill>
                  <a:srgbClr val="000000"/>
                </a:solidFill>
                <a:latin typeface="Merriweather"/>
                <a:ea typeface="Merriweather"/>
                <a:cs typeface="Merriweather"/>
                <a:sym typeface="Merriweather"/>
              </a:rPr>
              <a:t>Polynomial Regression</a:t>
            </a:r>
          </a:p>
          <a:p>
            <a:pPr algn="ctr">
              <a:lnSpc>
                <a:spcPts val="7799"/>
              </a:lnSpc>
            </a:pPr>
          </a:p>
          <a:p>
            <a:pPr algn="ctr" marL="1122679" indent="-561340" lvl="1">
              <a:lnSpc>
                <a:spcPts val="7799"/>
              </a:lnSpc>
              <a:buFont typeface="Arial"/>
              <a:buChar char="•"/>
            </a:pPr>
            <a:r>
              <a:rPr lang="en-US" sz="5199">
                <a:solidFill>
                  <a:srgbClr val="000000"/>
                </a:solidFill>
                <a:latin typeface="Merriweather"/>
                <a:ea typeface="Merriweather"/>
                <a:cs typeface="Merriweather"/>
                <a:sym typeface="Merriweather"/>
              </a:rPr>
              <a:t>Machine Learning Models</a:t>
            </a:r>
          </a:p>
        </p:txBody>
      </p:sp>
    </p:spTree>
  </p:cSld>
  <p:clrMapOvr>
    <a:masterClrMapping/>
  </p:clrMapOvr>
  <p:transition spd="fast">
    <p:cover di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1056528" y="3725093"/>
            <a:ext cx="2942888" cy="2836814"/>
            <a:chOff x="0" y="0"/>
            <a:chExt cx="14228871" cy="13716000"/>
          </a:xfrm>
        </p:grpSpPr>
        <p:sp>
          <p:nvSpPr>
            <p:cNvPr name="Freeform 3" id="3"/>
            <p:cNvSpPr/>
            <p:nvPr/>
          </p:nvSpPr>
          <p:spPr>
            <a:xfrm flipH="false" flipV="false" rot="0">
              <a:off x="0" y="0"/>
              <a:ext cx="14228871" cy="13716000"/>
            </a:xfrm>
            <a:custGeom>
              <a:avLst/>
              <a:gdLst/>
              <a:ahLst/>
              <a:cxnLst/>
              <a:rect r="r" b="b" t="t" l="l"/>
              <a:pathLst>
                <a:path h="13716000" w="14228871">
                  <a:moveTo>
                    <a:pt x="7114436" y="0"/>
                  </a:moveTo>
                  <a:cubicBezTo>
                    <a:pt x="3185241" y="0"/>
                    <a:pt x="0" y="3070431"/>
                    <a:pt x="0" y="6858000"/>
                  </a:cubicBezTo>
                  <a:cubicBezTo>
                    <a:pt x="0" y="10645569"/>
                    <a:pt x="3185241" y="13716000"/>
                    <a:pt x="7114436" y="13716000"/>
                  </a:cubicBezTo>
                  <a:cubicBezTo>
                    <a:pt x="11043629" y="13716000"/>
                    <a:pt x="14228871" y="10645569"/>
                    <a:pt x="14228871" y="6858000"/>
                  </a:cubicBezTo>
                  <a:cubicBezTo>
                    <a:pt x="14228871" y="3070431"/>
                    <a:pt x="11043629" y="0"/>
                    <a:pt x="7114436" y="0"/>
                  </a:cubicBezTo>
                  <a:close/>
                </a:path>
              </a:pathLst>
            </a:custGeom>
            <a:blipFill>
              <a:blip r:embed="rId3"/>
              <a:stretch>
                <a:fillRect l="0" t="-38388" r="0" b="-37069"/>
              </a:stretch>
            </a:blipFill>
          </p:spPr>
        </p:sp>
      </p:grpSp>
      <p:grpSp>
        <p:nvGrpSpPr>
          <p:cNvPr name="Group 4" id="4"/>
          <p:cNvGrpSpPr/>
          <p:nvPr/>
        </p:nvGrpSpPr>
        <p:grpSpPr>
          <a:xfrm rot="0">
            <a:off x="5532941" y="3916194"/>
            <a:ext cx="2942888" cy="2836814"/>
            <a:chOff x="0" y="0"/>
            <a:chExt cx="14228871" cy="13716000"/>
          </a:xfrm>
        </p:grpSpPr>
        <p:sp>
          <p:nvSpPr>
            <p:cNvPr name="Freeform 5" id="5"/>
            <p:cNvSpPr/>
            <p:nvPr/>
          </p:nvSpPr>
          <p:spPr>
            <a:xfrm flipH="false" flipV="false" rot="0">
              <a:off x="0" y="0"/>
              <a:ext cx="14228871" cy="13716000"/>
            </a:xfrm>
            <a:custGeom>
              <a:avLst/>
              <a:gdLst/>
              <a:ahLst/>
              <a:cxnLst/>
              <a:rect r="r" b="b" t="t" l="l"/>
              <a:pathLst>
                <a:path h="13716000" w="14228871">
                  <a:moveTo>
                    <a:pt x="7114436" y="0"/>
                  </a:moveTo>
                  <a:cubicBezTo>
                    <a:pt x="3185241" y="0"/>
                    <a:pt x="0" y="3070431"/>
                    <a:pt x="0" y="6858000"/>
                  </a:cubicBezTo>
                  <a:cubicBezTo>
                    <a:pt x="0" y="10645569"/>
                    <a:pt x="3185241" y="13716000"/>
                    <a:pt x="7114436" y="13716000"/>
                  </a:cubicBezTo>
                  <a:cubicBezTo>
                    <a:pt x="11043629" y="13716000"/>
                    <a:pt x="14228871" y="10645569"/>
                    <a:pt x="14228871" y="6858000"/>
                  </a:cubicBezTo>
                  <a:cubicBezTo>
                    <a:pt x="14228871" y="3070431"/>
                    <a:pt x="11043629" y="0"/>
                    <a:pt x="7114436" y="0"/>
                  </a:cubicBezTo>
                  <a:close/>
                </a:path>
              </a:pathLst>
            </a:custGeom>
            <a:blipFill>
              <a:blip r:embed="rId4"/>
              <a:stretch>
                <a:fillRect l="0" t="-5388" r="0" b="-40535"/>
              </a:stretch>
            </a:blipFill>
          </p:spPr>
        </p:sp>
      </p:grpSp>
      <p:grpSp>
        <p:nvGrpSpPr>
          <p:cNvPr name="Group 6" id="6"/>
          <p:cNvGrpSpPr/>
          <p:nvPr/>
        </p:nvGrpSpPr>
        <p:grpSpPr>
          <a:xfrm rot="0">
            <a:off x="10011500" y="3916194"/>
            <a:ext cx="2942888" cy="2836814"/>
            <a:chOff x="0" y="0"/>
            <a:chExt cx="14228871" cy="13716000"/>
          </a:xfrm>
        </p:grpSpPr>
        <p:sp>
          <p:nvSpPr>
            <p:cNvPr name="Freeform 7" id="7"/>
            <p:cNvSpPr/>
            <p:nvPr/>
          </p:nvSpPr>
          <p:spPr>
            <a:xfrm flipH="false" flipV="false" rot="0">
              <a:off x="0" y="0"/>
              <a:ext cx="14228871" cy="13716000"/>
            </a:xfrm>
            <a:custGeom>
              <a:avLst/>
              <a:gdLst/>
              <a:ahLst/>
              <a:cxnLst/>
              <a:rect r="r" b="b" t="t" l="l"/>
              <a:pathLst>
                <a:path h="13716000" w="14228871">
                  <a:moveTo>
                    <a:pt x="7114436" y="0"/>
                  </a:moveTo>
                  <a:cubicBezTo>
                    <a:pt x="3185241" y="0"/>
                    <a:pt x="0" y="3070431"/>
                    <a:pt x="0" y="6858000"/>
                  </a:cubicBezTo>
                  <a:cubicBezTo>
                    <a:pt x="0" y="10645569"/>
                    <a:pt x="3185241" y="13716000"/>
                    <a:pt x="7114436" y="13716000"/>
                  </a:cubicBezTo>
                  <a:cubicBezTo>
                    <a:pt x="11043629" y="13716000"/>
                    <a:pt x="14228871" y="10645569"/>
                    <a:pt x="14228871" y="6858000"/>
                  </a:cubicBezTo>
                  <a:cubicBezTo>
                    <a:pt x="14228871" y="3070431"/>
                    <a:pt x="11043629" y="0"/>
                    <a:pt x="7114436" y="0"/>
                  </a:cubicBezTo>
                  <a:close/>
                </a:path>
              </a:pathLst>
            </a:custGeom>
            <a:blipFill>
              <a:blip r:embed="rId5"/>
              <a:stretch>
                <a:fillRect l="0" t="-31871" r="0" b="-6447"/>
              </a:stretch>
            </a:blipFill>
          </p:spPr>
        </p:sp>
      </p:grpSp>
      <p:grpSp>
        <p:nvGrpSpPr>
          <p:cNvPr name="Group 8" id="8"/>
          <p:cNvGrpSpPr/>
          <p:nvPr/>
        </p:nvGrpSpPr>
        <p:grpSpPr>
          <a:xfrm rot="0">
            <a:off x="14487913" y="3916194"/>
            <a:ext cx="2942888" cy="2836814"/>
            <a:chOff x="0" y="0"/>
            <a:chExt cx="14228871" cy="13716000"/>
          </a:xfrm>
        </p:grpSpPr>
        <p:sp>
          <p:nvSpPr>
            <p:cNvPr name="Freeform 9" id="9"/>
            <p:cNvSpPr/>
            <p:nvPr/>
          </p:nvSpPr>
          <p:spPr>
            <a:xfrm flipH="false" flipV="false" rot="0">
              <a:off x="0" y="0"/>
              <a:ext cx="14228871" cy="13716000"/>
            </a:xfrm>
            <a:custGeom>
              <a:avLst/>
              <a:gdLst/>
              <a:ahLst/>
              <a:cxnLst/>
              <a:rect r="r" b="b" t="t" l="l"/>
              <a:pathLst>
                <a:path h="13716000" w="14228871">
                  <a:moveTo>
                    <a:pt x="7114436" y="0"/>
                  </a:moveTo>
                  <a:cubicBezTo>
                    <a:pt x="3185241" y="0"/>
                    <a:pt x="0" y="3070431"/>
                    <a:pt x="0" y="6858000"/>
                  </a:cubicBezTo>
                  <a:cubicBezTo>
                    <a:pt x="0" y="10645569"/>
                    <a:pt x="3185241" y="13716000"/>
                    <a:pt x="7114436" y="13716000"/>
                  </a:cubicBezTo>
                  <a:cubicBezTo>
                    <a:pt x="11043629" y="13716000"/>
                    <a:pt x="14228871" y="10645569"/>
                    <a:pt x="14228871" y="6858000"/>
                  </a:cubicBezTo>
                  <a:cubicBezTo>
                    <a:pt x="14228871" y="3070431"/>
                    <a:pt x="11043629" y="0"/>
                    <a:pt x="7114436" y="0"/>
                  </a:cubicBezTo>
                  <a:close/>
                </a:path>
              </a:pathLst>
            </a:custGeom>
            <a:blipFill>
              <a:blip r:embed="rId6"/>
              <a:stretch>
                <a:fillRect l="0" t="-1869" r="0" b="-1869"/>
              </a:stretch>
            </a:blipFill>
          </p:spPr>
        </p:sp>
      </p:grpSp>
      <p:sp>
        <p:nvSpPr>
          <p:cNvPr name="TextBox 10" id="10"/>
          <p:cNvSpPr txBox="true"/>
          <p:nvPr/>
        </p:nvSpPr>
        <p:spPr>
          <a:xfrm rot="0">
            <a:off x="5256657" y="952500"/>
            <a:ext cx="9509685" cy="1297937"/>
          </a:xfrm>
          <a:prstGeom prst="rect">
            <a:avLst/>
          </a:prstGeom>
        </p:spPr>
        <p:txBody>
          <a:bodyPr anchor="t" rtlCol="false" tIns="0" lIns="0" bIns="0" rIns="0">
            <a:spAutoFit/>
          </a:bodyPr>
          <a:lstStyle/>
          <a:p>
            <a:pPr algn="l">
              <a:lnSpc>
                <a:spcPts val="10465"/>
              </a:lnSpc>
            </a:pPr>
            <a:r>
              <a:rPr lang="en-US" sz="8050" spc="40" b="true">
                <a:solidFill>
                  <a:srgbClr val="2B2C30"/>
                </a:solidFill>
                <a:latin typeface="Baskerville Display PT Bold"/>
                <a:ea typeface="Baskerville Display PT Bold"/>
                <a:cs typeface="Baskerville Display PT Bold"/>
                <a:sym typeface="Baskerville Display PT Bold"/>
              </a:rPr>
              <a:t>Team Members</a:t>
            </a:r>
          </a:p>
        </p:txBody>
      </p:sp>
      <p:sp>
        <p:nvSpPr>
          <p:cNvPr name="TextBox 11" id="11"/>
          <p:cNvSpPr txBox="true"/>
          <p:nvPr/>
        </p:nvSpPr>
        <p:spPr>
          <a:xfrm rot="0">
            <a:off x="5987592" y="7025395"/>
            <a:ext cx="2033588" cy="563881"/>
          </a:xfrm>
          <a:prstGeom prst="rect">
            <a:avLst/>
          </a:prstGeom>
        </p:spPr>
        <p:txBody>
          <a:bodyPr anchor="t" rtlCol="false" tIns="0" lIns="0" bIns="0" rIns="0">
            <a:spAutoFit/>
          </a:bodyPr>
          <a:lstStyle/>
          <a:p>
            <a:pPr algn="ctr">
              <a:lnSpc>
                <a:spcPts val="4799"/>
              </a:lnSpc>
              <a:spcBef>
                <a:spcPct val="0"/>
              </a:spcBef>
            </a:pPr>
            <a:r>
              <a:rPr lang="en-US" b="true" sz="3199">
                <a:solidFill>
                  <a:srgbClr val="2B2C30"/>
                </a:solidFill>
                <a:latin typeface="Playfair Display Bold"/>
                <a:ea typeface="Playfair Display Bold"/>
                <a:cs typeface="Playfair Display Bold"/>
                <a:sym typeface="Playfair Display Bold"/>
              </a:rPr>
              <a:t>Yuqian Xie</a:t>
            </a:r>
          </a:p>
        </p:txBody>
      </p:sp>
      <p:sp>
        <p:nvSpPr>
          <p:cNvPr name="TextBox 12" id="12"/>
          <p:cNvSpPr txBox="true"/>
          <p:nvPr/>
        </p:nvSpPr>
        <p:spPr>
          <a:xfrm rot="0">
            <a:off x="5256657" y="7875026"/>
            <a:ext cx="3646959" cy="478156"/>
          </a:xfrm>
          <a:prstGeom prst="rect">
            <a:avLst/>
          </a:prstGeom>
        </p:spPr>
        <p:txBody>
          <a:bodyPr anchor="t" rtlCol="false" tIns="0" lIns="0" bIns="0" rIns="0">
            <a:spAutoFit/>
          </a:bodyPr>
          <a:lstStyle/>
          <a:p>
            <a:pPr algn="ctr" marL="582925" indent="-291463" lvl="1">
              <a:lnSpc>
                <a:spcPts val="4049"/>
              </a:lnSpc>
              <a:buFont typeface="Arial"/>
              <a:buChar char="•"/>
            </a:pPr>
            <a:r>
              <a:rPr lang="en-US" b="true" sz="2699">
                <a:solidFill>
                  <a:srgbClr val="2B2C30"/>
                </a:solidFill>
                <a:latin typeface="Playfair Display Bold"/>
                <a:ea typeface="Playfair Display Bold"/>
                <a:cs typeface="Playfair Display Bold"/>
                <a:sym typeface="Playfair Display Bold"/>
              </a:rPr>
              <a:t>G</a:t>
            </a:r>
            <a:r>
              <a:rPr lang="en-US" b="true" sz="2699">
                <a:solidFill>
                  <a:srgbClr val="2B2C30"/>
                </a:solidFill>
                <a:latin typeface="Playfair Display Bold"/>
                <a:ea typeface="Playfair Display Bold"/>
                <a:cs typeface="Playfair Display Bold"/>
                <a:sym typeface="Playfair Display Bold"/>
              </a:rPr>
              <a:t>roup Coordinator</a:t>
            </a:r>
          </a:p>
        </p:txBody>
      </p:sp>
      <p:sp>
        <p:nvSpPr>
          <p:cNvPr name="TextBox 13" id="13"/>
          <p:cNvSpPr txBox="true"/>
          <p:nvPr/>
        </p:nvSpPr>
        <p:spPr>
          <a:xfrm rot="0">
            <a:off x="10407542" y="7025395"/>
            <a:ext cx="2231231" cy="563881"/>
          </a:xfrm>
          <a:prstGeom prst="rect">
            <a:avLst/>
          </a:prstGeom>
        </p:spPr>
        <p:txBody>
          <a:bodyPr anchor="t" rtlCol="false" tIns="0" lIns="0" bIns="0" rIns="0">
            <a:spAutoFit/>
          </a:bodyPr>
          <a:lstStyle/>
          <a:p>
            <a:pPr algn="ctr">
              <a:lnSpc>
                <a:spcPts val="4799"/>
              </a:lnSpc>
              <a:spcBef>
                <a:spcPct val="0"/>
              </a:spcBef>
            </a:pPr>
            <a:r>
              <a:rPr lang="en-US" b="true" sz="3199">
                <a:solidFill>
                  <a:srgbClr val="2B2C30"/>
                </a:solidFill>
                <a:latin typeface="Playfair Display Bold"/>
                <a:ea typeface="Playfair Display Bold"/>
                <a:cs typeface="Playfair Display Bold"/>
                <a:sym typeface="Playfair Display Bold"/>
              </a:rPr>
              <a:t>LI XUHENG</a:t>
            </a:r>
          </a:p>
        </p:txBody>
      </p:sp>
      <p:sp>
        <p:nvSpPr>
          <p:cNvPr name="TextBox 14" id="14"/>
          <p:cNvSpPr txBox="true"/>
          <p:nvPr/>
        </p:nvSpPr>
        <p:spPr>
          <a:xfrm rot="0">
            <a:off x="10160866" y="7875026"/>
            <a:ext cx="2862560" cy="478156"/>
          </a:xfrm>
          <a:prstGeom prst="rect">
            <a:avLst/>
          </a:prstGeom>
        </p:spPr>
        <p:txBody>
          <a:bodyPr anchor="t" rtlCol="false" tIns="0" lIns="0" bIns="0" rIns="0">
            <a:spAutoFit/>
          </a:bodyPr>
          <a:lstStyle/>
          <a:p>
            <a:pPr algn="ctr" marL="582925" indent="-291463" lvl="1">
              <a:lnSpc>
                <a:spcPts val="4049"/>
              </a:lnSpc>
              <a:buFont typeface="Arial"/>
              <a:buChar char="•"/>
            </a:pPr>
            <a:r>
              <a:rPr lang="en-US" b="true" sz="2699">
                <a:solidFill>
                  <a:srgbClr val="2B2C30"/>
                </a:solidFill>
                <a:latin typeface="Playfair Display Bold"/>
                <a:ea typeface="Playfair Display Bold"/>
                <a:cs typeface="Playfair Display Bold"/>
                <a:sym typeface="Playfair Display Bold"/>
              </a:rPr>
              <a:t>G</a:t>
            </a:r>
            <a:r>
              <a:rPr lang="en-US" b="true" sz="2699">
                <a:solidFill>
                  <a:srgbClr val="2B2C30"/>
                </a:solidFill>
                <a:latin typeface="Playfair Display Bold"/>
                <a:ea typeface="Playfair Display Bold"/>
                <a:cs typeface="Playfair Display Bold"/>
                <a:sym typeface="Playfair Display Bold"/>
              </a:rPr>
              <a:t>roup Analyst</a:t>
            </a:r>
          </a:p>
        </p:txBody>
      </p:sp>
      <p:sp>
        <p:nvSpPr>
          <p:cNvPr name="TextBox 15" id="15"/>
          <p:cNvSpPr txBox="true"/>
          <p:nvPr/>
        </p:nvSpPr>
        <p:spPr>
          <a:xfrm rot="0">
            <a:off x="14766342" y="7025395"/>
            <a:ext cx="2790379" cy="563881"/>
          </a:xfrm>
          <a:prstGeom prst="rect">
            <a:avLst/>
          </a:prstGeom>
        </p:spPr>
        <p:txBody>
          <a:bodyPr anchor="t" rtlCol="false" tIns="0" lIns="0" bIns="0" rIns="0">
            <a:spAutoFit/>
          </a:bodyPr>
          <a:lstStyle/>
          <a:p>
            <a:pPr algn="ctr">
              <a:lnSpc>
                <a:spcPts val="4799"/>
              </a:lnSpc>
              <a:spcBef>
                <a:spcPct val="0"/>
              </a:spcBef>
            </a:pPr>
            <a:r>
              <a:rPr lang="en-US" b="true" sz="3199">
                <a:solidFill>
                  <a:srgbClr val="2B2C30"/>
                </a:solidFill>
                <a:latin typeface="Playfair Display Bold"/>
                <a:ea typeface="Playfair Display Bold"/>
                <a:cs typeface="Playfair Display Bold"/>
                <a:sym typeface="Playfair Display Bold"/>
              </a:rPr>
              <a:t>Kaifan Ouyang</a:t>
            </a:r>
          </a:p>
        </p:txBody>
      </p:sp>
      <p:sp>
        <p:nvSpPr>
          <p:cNvPr name="TextBox 16" id="16"/>
          <p:cNvSpPr txBox="true"/>
          <p:nvPr/>
        </p:nvSpPr>
        <p:spPr>
          <a:xfrm rot="0">
            <a:off x="14407799" y="7875026"/>
            <a:ext cx="3306604" cy="478156"/>
          </a:xfrm>
          <a:prstGeom prst="rect">
            <a:avLst/>
          </a:prstGeom>
        </p:spPr>
        <p:txBody>
          <a:bodyPr anchor="t" rtlCol="false" tIns="0" lIns="0" bIns="0" rIns="0">
            <a:spAutoFit/>
          </a:bodyPr>
          <a:lstStyle/>
          <a:p>
            <a:pPr algn="ctr" marL="582925" indent="-291463" lvl="1">
              <a:lnSpc>
                <a:spcPts val="4049"/>
              </a:lnSpc>
              <a:buFont typeface="Arial"/>
              <a:buChar char="•"/>
            </a:pPr>
            <a:r>
              <a:rPr lang="en-US" b="true" sz="2699">
                <a:solidFill>
                  <a:srgbClr val="2B2C30"/>
                </a:solidFill>
                <a:latin typeface="Playfair Display Bold"/>
                <a:ea typeface="Playfair Display Bold"/>
                <a:cs typeface="Playfair Display Bold"/>
                <a:sym typeface="Playfair Display Bold"/>
              </a:rPr>
              <a:t>Group Developer</a:t>
            </a:r>
          </a:p>
        </p:txBody>
      </p:sp>
      <p:sp>
        <p:nvSpPr>
          <p:cNvPr name="TextBox 17" id="17"/>
          <p:cNvSpPr txBox="true"/>
          <p:nvPr/>
        </p:nvSpPr>
        <p:spPr>
          <a:xfrm rot="0">
            <a:off x="1219902" y="7875026"/>
            <a:ext cx="2779514" cy="478156"/>
          </a:xfrm>
          <a:prstGeom prst="rect">
            <a:avLst/>
          </a:prstGeom>
        </p:spPr>
        <p:txBody>
          <a:bodyPr anchor="t" rtlCol="false" tIns="0" lIns="0" bIns="0" rIns="0">
            <a:spAutoFit/>
          </a:bodyPr>
          <a:lstStyle/>
          <a:p>
            <a:pPr algn="ctr" marL="582925" indent="-291463" lvl="1">
              <a:lnSpc>
                <a:spcPts val="4049"/>
              </a:lnSpc>
              <a:buFont typeface="Arial"/>
              <a:buChar char="•"/>
            </a:pPr>
            <a:r>
              <a:rPr lang="en-US" b="true" sz="2699">
                <a:solidFill>
                  <a:srgbClr val="2B2C30"/>
                </a:solidFill>
                <a:latin typeface="Playfair Display Bold"/>
                <a:ea typeface="Playfair Display Bold"/>
                <a:cs typeface="Playfair Display Bold"/>
                <a:sym typeface="Playfair Display Bold"/>
              </a:rPr>
              <a:t>G</a:t>
            </a:r>
            <a:r>
              <a:rPr lang="en-US" b="true" sz="2699">
                <a:solidFill>
                  <a:srgbClr val="2B2C30"/>
                </a:solidFill>
                <a:latin typeface="Playfair Display Bold"/>
                <a:ea typeface="Playfair Display Bold"/>
                <a:cs typeface="Playfair Display Bold"/>
                <a:sym typeface="Playfair Display Bold"/>
              </a:rPr>
              <a:t>roup Leader</a:t>
            </a:r>
          </a:p>
        </p:txBody>
      </p:sp>
      <p:sp>
        <p:nvSpPr>
          <p:cNvPr name="TextBox 18" id="18"/>
          <p:cNvSpPr txBox="true"/>
          <p:nvPr/>
        </p:nvSpPr>
        <p:spPr>
          <a:xfrm rot="0">
            <a:off x="1346109" y="7025395"/>
            <a:ext cx="2653308" cy="563881"/>
          </a:xfrm>
          <a:prstGeom prst="rect">
            <a:avLst/>
          </a:prstGeom>
        </p:spPr>
        <p:txBody>
          <a:bodyPr anchor="t" rtlCol="false" tIns="0" lIns="0" bIns="0" rIns="0">
            <a:spAutoFit/>
          </a:bodyPr>
          <a:lstStyle/>
          <a:p>
            <a:pPr algn="ctr">
              <a:lnSpc>
                <a:spcPts val="4799"/>
              </a:lnSpc>
              <a:spcBef>
                <a:spcPct val="0"/>
              </a:spcBef>
            </a:pPr>
            <a:r>
              <a:rPr lang="en-US" b="true" sz="3199">
                <a:solidFill>
                  <a:srgbClr val="2B2C30"/>
                </a:solidFill>
                <a:latin typeface="Playfair Display Bold"/>
                <a:ea typeface="Playfair Display Bold"/>
                <a:cs typeface="Playfair Display Bold"/>
                <a:sym typeface="Playfair Display Bold"/>
              </a:rPr>
              <a:t>Harsh Mangla</a:t>
            </a:r>
          </a:p>
        </p:txBody>
      </p:sp>
    </p:spTree>
  </p:cSld>
  <p:clrMapOvr>
    <a:masterClrMapping/>
  </p:clrMapOvr>
  <p:transition spd="med">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1954728" y="1672976"/>
            <a:ext cx="5592773" cy="4019806"/>
          </a:xfrm>
          <a:custGeom>
            <a:avLst/>
            <a:gdLst/>
            <a:ahLst/>
            <a:cxnLst/>
            <a:rect r="r" b="b" t="t" l="l"/>
            <a:pathLst>
              <a:path h="4019806" w="5592773">
                <a:moveTo>
                  <a:pt x="0" y="0"/>
                </a:moveTo>
                <a:lnTo>
                  <a:pt x="5592774" y="0"/>
                </a:lnTo>
                <a:lnTo>
                  <a:pt x="5592774" y="4019806"/>
                </a:lnTo>
                <a:lnTo>
                  <a:pt x="0" y="4019806"/>
                </a:lnTo>
                <a:lnTo>
                  <a:pt x="0" y="0"/>
                </a:lnTo>
                <a:close/>
              </a:path>
            </a:pathLst>
          </a:custGeom>
          <a:blipFill>
            <a:blip r:embed="rId3"/>
            <a:stretch>
              <a:fillRect l="0" t="0" r="0" b="0"/>
            </a:stretch>
          </a:blipFill>
        </p:spPr>
      </p:sp>
      <p:sp>
        <p:nvSpPr>
          <p:cNvPr name="Freeform 3" id="3"/>
          <p:cNvSpPr/>
          <p:nvPr/>
        </p:nvSpPr>
        <p:spPr>
          <a:xfrm flipH="false" flipV="false" rot="0">
            <a:off x="11954728" y="5961618"/>
            <a:ext cx="5592773" cy="4136145"/>
          </a:xfrm>
          <a:custGeom>
            <a:avLst/>
            <a:gdLst/>
            <a:ahLst/>
            <a:cxnLst/>
            <a:rect r="r" b="b" t="t" l="l"/>
            <a:pathLst>
              <a:path h="4136145" w="5592773">
                <a:moveTo>
                  <a:pt x="0" y="0"/>
                </a:moveTo>
                <a:lnTo>
                  <a:pt x="5592774" y="0"/>
                </a:lnTo>
                <a:lnTo>
                  <a:pt x="5592774" y="4136146"/>
                </a:lnTo>
                <a:lnTo>
                  <a:pt x="0" y="4136146"/>
                </a:lnTo>
                <a:lnTo>
                  <a:pt x="0" y="0"/>
                </a:lnTo>
                <a:close/>
              </a:path>
            </a:pathLst>
          </a:custGeom>
          <a:blipFill>
            <a:blip r:embed="rId4"/>
            <a:stretch>
              <a:fillRect l="0" t="-400" r="-4489" b="-2916"/>
            </a:stretch>
          </a:blipFill>
        </p:spPr>
      </p:sp>
      <p:sp>
        <p:nvSpPr>
          <p:cNvPr name="TextBox 4" id="4"/>
          <p:cNvSpPr txBox="true"/>
          <p:nvPr/>
        </p:nvSpPr>
        <p:spPr>
          <a:xfrm rot="0">
            <a:off x="438884" y="1812251"/>
            <a:ext cx="16230600" cy="672096"/>
          </a:xfrm>
          <a:prstGeom prst="rect">
            <a:avLst/>
          </a:prstGeom>
        </p:spPr>
        <p:txBody>
          <a:bodyPr anchor="t" rtlCol="false" tIns="0" lIns="0" bIns="0" rIns="0">
            <a:spAutoFit/>
          </a:bodyPr>
          <a:lstStyle/>
          <a:p>
            <a:pPr algn="l">
              <a:lnSpc>
                <a:spcPts val="5480"/>
              </a:lnSpc>
              <a:spcBef>
                <a:spcPct val="0"/>
              </a:spcBef>
            </a:pPr>
            <a:r>
              <a:rPr lang="en-US" b="true" sz="3914" spc="888">
                <a:solidFill>
                  <a:srgbClr val="2B2C30"/>
                </a:solidFill>
                <a:latin typeface="Baskerville Display PT Bold"/>
                <a:ea typeface="Baskerville Display PT Bold"/>
                <a:cs typeface="Baskerville Display PT Bold"/>
                <a:sym typeface="Baskerville Display PT Bold"/>
              </a:rPr>
              <a:t>TIME SERIES ANALYSIS</a:t>
            </a:r>
          </a:p>
        </p:txBody>
      </p:sp>
      <p:grpSp>
        <p:nvGrpSpPr>
          <p:cNvPr name="Group 5" id="5"/>
          <p:cNvGrpSpPr/>
          <p:nvPr/>
        </p:nvGrpSpPr>
        <p:grpSpPr>
          <a:xfrm rot="0">
            <a:off x="463587" y="2825576"/>
            <a:ext cx="7926948" cy="4250055"/>
            <a:chOff x="0" y="0"/>
            <a:chExt cx="10569263" cy="5666740"/>
          </a:xfrm>
        </p:grpSpPr>
        <p:sp>
          <p:nvSpPr>
            <p:cNvPr name="TextBox 6" id="6"/>
            <p:cNvSpPr txBox="true"/>
            <p:nvPr/>
          </p:nvSpPr>
          <p:spPr>
            <a:xfrm rot="0">
              <a:off x="0" y="-85725"/>
              <a:ext cx="10502912" cy="4840605"/>
            </a:xfrm>
            <a:prstGeom prst="rect">
              <a:avLst/>
            </a:prstGeom>
          </p:spPr>
          <p:txBody>
            <a:bodyPr anchor="t" rtlCol="false" tIns="0" lIns="0" bIns="0" rIns="0">
              <a:spAutoFit/>
            </a:bodyPr>
            <a:lstStyle/>
            <a:p>
              <a:pPr algn="l">
                <a:lnSpc>
                  <a:spcPts val="3600"/>
                </a:lnSpc>
              </a:pPr>
              <a:r>
                <a:rPr lang="en-US" sz="2400">
                  <a:solidFill>
                    <a:srgbClr val="2B2C30"/>
                  </a:solidFill>
                  <a:latin typeface="Public Sans"/>
                  <a:ea typeface="Public Sans"/>
                  <a:cs typeface="Public Sans"/>
                  <a:sym typeface="Public Sans"/>
                </a:rPr>
                <a:t>A time series is a sequence of data points collected or recorded at successive points in time, typically at regular intervals, such as hourly, daily, monthly, or annually. Time series analysis helps to model and forecast future values based on past observations and is commonly used in applications such as stock market prediction, weather forecasting, and demand planning (Chatfield, 2003).</a:t>
              </a:r>
            </a:p>
          </p:txBody>
        </p:sp>
        <p:sp>
          <p:nvSpPr>
            <p:cNvPr name="TextBox 7" id="7"/>
            <p:cNvSpPr txBox="true"/>
            <p:nvPr/>
          </p:nvSpPr>
          <p:spPr>
            <a:xfrm rot="0">
              <a:off x="0" y="5399405"/>
              <a:ext cx="10569263" cy="267335"/>
            </a:xfrm>
            <a:prstGeom prst="rect">
              <a:avLst/>
            </a:prstGeom>
          </p:spPr>
          <p:txBody>
            <a:bodyPr anchor="t" rtlCol="false" tIns="0" lIns="0" bIns="0" rIns="0">
              <a:spAutoFit/>
            </a:bodyPr>
            <a:lstStyle/>
            <a:p>
              <a:pPr algn="l">
                <a:lnSpc>
                  <a:spcPts val="1679"/>
                </a:lnSpc>
              </a:pPr>
              <a:r>
                <a:rPr lang="en-US" sz="1200">
                  <a:solidFill>
                    <a:srgbClr val="2B2C30"/>
                  </a:solidFill>
                  <a:latin typeface="Public Sans"/>
                  <a:ea typeface="Public Sans"/>
                  <a:cs typeface="Public Sans"/>
                  <a:sym typeface="Public Sans"/>
                </a:rPr>
                <a:t>Chatfield, C., &amp; Xing, H. (2019). </a:t>
              </a:r>
              <a:r>
                <a:rPr lang="en-US" sz="1200">
                  <a:solidFill>
                    <a:srgbClr val="2B2C30"/>
                  </a:solidFill>
                  <a:latin typeface="Public Sans"/>
                  <a:ea typeface="Public Sans"/>
                  <a:cs typeface="Public Sans"/>
                  <a:sym typeface="Public Sans"/>
                </a:rPr>
                <a:t>The analysis of time series: an introduction with R. Chapman and hall/CRC.</a:t>
              </a:r>
            </a:p>
          </p:txBody>
        </p:sp>
      </p:grpSp>
      <p:sp>
        <p:nvSpPr>
          <p:cNvPr name="TextBox 8" id="8"/>
          <p:cNvSpPr txBox="true"/>
          <p:nvPr/>
        </p:nvSpPr>
        <p:spPr>
          <a:xfrm rot="0">
            <a:off x="438884" y="7428056"/>
            <a:ext cx="9112960" cy="2712720"/>
          </a:xfrm>
          <a:prstGeom prst="rect">
            <a:avLst/>
          </a:prstGeom>
        </p:spPr>
        <p:txBody>
          <a:bodyPr anchor="t" rtlCol="false" tIns="0" lIns="0" bIns="0" rIns="0">
            <a:spAutoFit/>
          </a:bodyPr>
          <a:lstStyle/>
          <a:p>
            <a:pPr algn="l">
              <a:lnSpc>
                <a:spcPts val="4499"/>
              </a:lnSpc>
              <a:spcBef>
                <a:spcPct val="0"/>
              </a:spcBef>
            </a:pPr>
            <a:r>
              <a:rPr lang="en-US" b="true" sz="2999">
                <a:solidFill>
                  <a:srgbClr val="2B2C30"/>
                </a:solidFill>
                <a:latin typeface="Playfair Display Bold"/>
                <a:ea typeface="Playfair Display Bold"/>
                <a:cs typeface="Playfair Display Bold"/>
                <a:sym typeface="Playfair Display Bold"/>
              </a:rPr>
              <a:t>These plots help to identify the appropriate AR (Auto-Regressive) and MA (Moving Average) terms.</a:t>
            </a:r>
          </a:p>
          <a:p>
            <a:pPr algn="l">
              <a:lnSpc>
                <a:spcPts val="4499"/>
              </a:lnSpc>
              <a:spcBef>
                <a:spcPct val="0"/>
              </a:spcBef>
            </a:pPr>
            <a:r>
              <a:rPr lang="en-US" b="true" sz="2999">
                <a:solidFill>
                  <a:srgbClr val="2B2C30"/>
                </a:solidFill>
                <a:latin typeface="Playfair Display Bold"/>
                <a:ea typeface="Playfair Display Bold"/>
                <a:cs typeface="Playfair Display Bold"/>
                <a:sym typeface="Playfair Display Bold"/>
              </a:rPr>
              <a:t>MA order (q): 1 or 2 (based on the ACF plot)</a:t>
            </a:r>
          </a:p>
          <a:p>
            <a:pPr algn="l">
              <a:lnSpc>
                <a:spcPts val="4499"/>
              </a:lnSpc>
              <a:spcBef>
                <a:spcPct val="0"/>
              </a:spcBef>
            </a:pPr>
            <a:r>
              <a:rPr lang="en-US" b="true" sz="2999">
                <a:solidFill>
                  <a:srgbClr val="2B2C30"/>
                </a:solidFill>
                <a:latin typeface="Playfair Display Bold"/>
                <a:ea typeface="Playfair Display Bold"/>
                <a:cs typeface="Playfair Display Bold"/>
                <a:sym typeface="Playfair Display Bold"/>
              </a:rPr>
              <a:t>AR order (p): 1 (based on the PACF plot)</a:t>
            </a:r>
          </a:p>
          <a:p>
            <a:pPr algn="ctr">
              <a:lnSpc>
                <a:spcPts val="3900"/>
              </a:lnSpc>
              <a:spcBef>
                <a:spcPct val="0"/>
              </a:spcBef>
            </a:pPr>
          </a:p>
        </p:txBody>
      </p:sp>
      <p:grpSp>
        <p:nvGrpSpPr>
          <p:cNvPr name="Group 9" id="9"/>
          <p:cNvGrpSpPr/>
          <p:nvPr/>
        </p:nvGrpSpPr>
        <p:grpSpPr>
          <a:xfrm rot="0">
            <a:off x="432811" y="303274"/>
            <a:ext cx="2777224" cy="1156552"/>
            <a:chOff x="0" y="0"/>
            <a:chExt cx="975887" cy="406400"/>
          </a:xfrm>
        </p:grpSpPr>
        <p:sp>
          <p:nvSpPr>
            <p:cNvPr name="Freeform 10" id="10"/>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11" id="11"/>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12" id="12"/>
          <p:cNvGrpSpPr/>
          <p:nvPr/>
        </p:nvGrpSpPr>
        <p:grpSpPr>
          <a:xfrm rot="0">
            <a:off x="3476735" y="299485"/>
            <a:ext cx="2971855" cy="1156552"/>
            <a:chOff x="0" y="0"/>
            <a:chExt cx="1044278" cy="406400"/>
          </a:xfrm>
        </p:grpSpPr>
        <p:sp>
          <p:nvSpPr>
            <p:cNvPr name="Freeform 13" id="13"/>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4" id="14"/>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15" id="15"/>
          <p:cNvGrpSpPr/>
          <p:nvPr/>
        </p:nvGrpSpPr>
        <p:grpSpPr>
          <a:xfrm rot="0">
            <a:off x="6715290" y="299485"/>
            <a:ext cx="2971855" cy="1156552"/>
            <a:chOff x="0" y="0"/>
            <a:chExt cx="1044278" cy="406400"/>
          </a:xfrm>
        </p:grpSpPr>
        <p:sp>
          <p:nvSpPr>
            <p:cNvPr name="Freeform 16" id="1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7" id="1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a:t>
              </a:r>
              <a:r>
                <a:rPr lang="en-US" b="true" sz="2000">
                  <a:solidFill>
                    <a:srgbClr val="000000"/>
                  </a:solidFill>
                  <a:latin typeface="Canva Sans Bold"/>
                  <a:ea typeface="Canva Sans Bold"/>
                  <a:cs typeface="Canva Sans Bold"/>
                  <a:sym typeface="Canva Sans Bold"/>
                </a:rPr>
                <a:t> Modeling</a:t>
              </a:r>
            </a:p>
          </p:txBody>
        </p:sp>
      </p:grpSp>
      <p:grpSp>
        <p:nvGrpSpPr>
          <p:cNvPr name="Group 18" id="18"/>
          <p:cNvGrpSpPr/>
          <p:nvPr/>
        </p:nvGrpSpPr>
        <p:grpSpPr>
          <a:xfrm rot="0">
            <a:off x="9953844" y="299485"/>
            <a:ext cx="2971855" cy="1156552"/>
            <a:chOff x="0" y="0"/>
            <a:chExt cx="1044278" cy="406400"/>
          </a:xfrm>
        </p:grpSpPr>
        <p:sp>
          <p:nvSpPr>
            <p:cNvPr name="Freeform 19" id="1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20" id="2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0531460" y="1622192"/>
            <a:ext cx="6753856" cy="4094525"/>
          </a:xfrm>
          <a:custGeom>
            <a:avLst/>
            <a:gdLst/>
            <a:ahLst/>
            <a:cxnLst/>
            <a:rect r="r" b="b" t="t" l="l"/>
            <a:pathLst>
              <a:path h="4094525" w="6753856">
                <a:moveTo>
                  <a:pt x="0" y="0"/>
                </a:moveTo>
                <a:lnTo>
                  <a:pt x="6753856" y="0"/>
                </a:lnTo>
                <a:lnTo>
                  <a:pt x="6753856" y="4094525"/>
                </a:lnTo>
                <a:lnTo>
                  <a:pt x="0" y="4094525"/>
                </a:lnTo>
                <a:lnTo>
                  <a:pt x="0" y="0"/>
                </a:lnTo>
                <a:close/>
              </a:path>
            </a:pathLst>
          </a:custGeom>
          <a:blipFill>
            <a:blip r:embed="rId3"/>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7269843" y="7665246"/>
            <a:ext cx="2500488" cy="1125219"/>
          </a:xfrm>
          <a:prstGeom prst="rect">
            <a:avLst/>
          </a:prstGeom>
        </p:spPr>
      </p:pic>
      <p:sp>
        <p:nvSpPr>
          <p:cNvPr name="Freeform 4" id="4"/>
          <p:cNvSpPr/>
          <p:nvPr/>
        </p:nvSpPr>
        <p:spPr>
          <a:xfrm flipH="false" flipV="false" rot="0">
            <a:off x="10531460" y="6063164"/>
            <a:ext cx="6779871" cy="4134161"/>
          </a:xfrm>
          <a:custGeom>
            <a:avLst/>
            <a:gdLst/>
            <a:ahLst/>
            <a:cxnLst/>
            <a:rect r="r" b="b" t="t" l="l"/>
            <a:pathLst>
              <a:path h="4134161" w="6779871">
                <a:moveTo>
                  <a:pt x="0" y="0"/>
                </a:moveTo>
                <a:lnTo>
                  <a:pt x="6779871" y="0"/>
                </a:lnTo>
                <a:lnTo>
                  <a:pt x="6779871" y="4134161"/>
                </a:lnTo>
                <a:lnTo>
                  <a:pt x="0" y="4134161"/>
                </a:lnTo>
                <a:lnTo>
                  <a:pt x="0" y="0"/>
                </a:lnTo>
                <a:close/>
              </a:path>
            </a:pathLst>
          </a:custGeom>
          <a:blipFill>
            <a:blip r:embed="rId5"/>
            <a:stretch>
              <a:fillRect l="0" t="0" r="-2482" b="0"/>
            </a:stretch>
          </a:blipFill>
        </p:spPr>
      </p:sp>
      <p:sp>
        <p:nvSpPr>
          <p:cNvPr name="TextBox 5" id="5"/>
          <p:cNvSpPr txBox="true"/>
          <p:nvPr/>
        </p:nvSpPr>
        <p:spPr>
          <a:xfrm rot="0">
            <a:off x="409056" y="1654180"/>
            <a:ext cx="9509685" cy="9709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SARIMA</a:t>
            </a:r>
          </a:p>
        </p:txBody>
      </p:sp>
      <p:sp>
        <p:nvSpPr>
          <p:cNvPr name="TextBox 6" id="6"/>
          <p:cNvSpPr txBox="true"/>
          <p:nvPr/>
        </p:nvSpPr>
        <p:spPr>
          <a:xfrm rot="0">
            <a:off x="496104" y="2929890"/>
            <a:ext cx="7538574" cy="4360545"/>
          </a:xfrm>
          <a:prstGeom prst="rect">
            <a:avLst/>
          </a:prstGeom>
        </p:spPr>
        <p:txBody>
          <a:bodyPr anchor="t" rtlCol="false" tIns="0" lIns="0" bIns="0" rIns="0">
            <a:spAutoFit/>
          </a:bodyPr>
          <a:lstStyle/>
          <a:p>
            <a:pPr algn="l">
              <a:lnSpc>
                <a:spcPts val="3450"/>
              </a:lnSpc>
              <a:spcBef>
                <a:spcPct val="0"/>
              </a:spcBef>
            </a:pPr>
            <a:r>
              <a:rPr lang="en-US" sz="2300">
                <a:solidFill>
                  <a:srgbClr val="2B2C30"/>
                </a:solidFill>
                <a:latin typeface="Baskerville Display PT"/>
                <a:ea typeface="Baskerville Display PT"/>
                <a:cs typeface="Baskerville Display PT"/>
                <a:sym typeface="Baskerville Display PT"/>
              </a:rPr>
              <a:t>This chart presents a SARIMA model forecast for milk production using the SARIMA(1,1,2)(1,1,1,12) model. The blue line represents the training data, while the green line shows the validation period, separated by a red dashed line marking the end of the training phase. The forecasted values are shown in red, with shaded areas indicating the forecast’s uncertainty range. The close alignment between the forecasted and validation data suggests that the model is accurate, making it suitable for predicting milk production trends over the next 10 years.</a:t>
            </a:r>
          </a:p>
        </p:txBody>
      </p:sp>
      <p:sp>
        <p:nvSpPr>
          <p:cNvPr name="TextBox 7" id="7"/>
          <p:cNvSpPr txBox="true"/>
          <p:nvPr/>
        </p:nvSpPr>
        <p:spPr>
          <a:xfrm rot="0">
            <a:off x="1354116" y="7662957"/>
            <a:ext cx="5822549" cy="1339215"/>
          </a:xfrm>
          <a:prstGeom prst="rect">
            <a:avLst/>
          </a:prstGeom>
        </p:spPr>
        <p:txBody>
          <a:bodyPr anchor="t" rtlCol="false" tIns="0" lIns="0" bIns="0" rIns="0">
            <a:spAutoFit/>
          </a:bodyPr>
          <a:lstStyle/>
          <a:p>
            <a:pPr algn="ctr">
              <a:lnSpc>
                <a:spcPts val="5400"/>
              </a:lnSpc>
              <a:spcBef>
                <a:spcPct val="0"/>
              </a:spcBef>
            </a:pPr>
            <a:r>
              <a:rPr lang="en-US" b="true" sz="3600">
                <a:solidFill>
                  <a:srgbClr val="2B2C30"/>
                </a:solidFill>
                <a:latin typeface="Playfair Display Bold"/>
                <a:ea typeface="Playfair Display Bold"/>
                <a:cs typeface="Playfair Display Bold"/>
                <a:sym typeface="Playfair Display Bold"/>
              </a:rPr>
              <a:t>The final milk predictions for 2025 to 2035</a:t>
            </a:r>
          </a:p>
        </p:txBody>
      </p:sp>
      <p:grpSp>
        <p:nvGrpSpPr>
          <p:cNvPr name="Group 8" id="8"/>
          <p:cNvGrpSpPr/>
          <p:nvPr/>
        </p:nvGrpSpPr>
        <p:grpSpPr>
          <a:xfrm rot="0">
            <a:off x="266272" y="278553"/>
            <a:ext cx="2777224" cy="1156552"/>
            <a:chOff x="0" y="0"/>
            <a:chExt cx="975887" cy="406400"/>
          </a:xfrm>
        </p:grpSpPr>
        <p:sp>
          <p:nvSpPr>
            <p:cNvPr name="Freeform 9" id="9"/>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10" id="10"/>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11" id="11"/>
          <p:cNvGrpSpPr/>
          <p:nvPr/>
        </p:nvGrpSpPr>
        <p:grpSpPr>
          <a:xfrm rot="0">
            <a:off x="3310195" y="278553"/>
            <a:ext cx="2971855" cy="1156552"/>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14" id="14"/>
          <p:cNvGrpSpPr/>
          <p:nvPr/>
        </p:nvGrpSpPr>
        <p:grpSpPr>
          <a:xfrm rot="0">
            <a:off x="6548750" y="278553"/>
            <a:ext cx="2971855" cy="1156552"/>
            <a:chOff x="0" y="0"/>
            <a:chExt cx="1044278" cy="406400"/>
          </a:xfrm>
        </p:grpSpPr>
        <p:sp>
          <p:nvSpPr>
            <p:cNvPr name="Freeform 15" id="15"/>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6" id="16"/>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a:t>
              </a:r>
              <a:r>
                <a:rPr lang="en-US" b="true" sz="2000">
                  <a:solidFill>
                    <a:srgbClr val="000000"/>
                  </a:solidFill>
                  <a:latin typeface="Canva Sans Bold"/>
                  <a:ea typeface="Canva Sans Bold"/>
                  <a:cs typeface="Canva Sans Bold"/>
                  <a:sym typeface="Canva Sans Bold"/>
                </a:rPr>
                <a:t> Modeling</a:t>
              </a:r>
            </a:p>
          </p:txBody>
        </p:sp>
      </p:grpSp>
      <p:grpSp>
        <p:nvGrpSpPr>
          <p:cNvPr name="Group 17" id="17"/>
          <p:cNvGrpSpPr/>
          <p:nvPr/>
        </p:nvGrpSpPr>
        <p:grpSpPr>
          <a:xfrm rot="0">
            <a:off x="9787305" y="278553"/>
            <a:ext cx="2971855" cy="1156552"/>
            <a:chOff x="0" y="0"/>
            <a:chExt cx="1044278" cy="406400"/>
          </a:xfrm>
        </p:grpSpPr>
        <p:sp>
          <p:nvSpPr>
            <p:cNvPr name="Freeform 18" id="18"/>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9" id="19"/>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6803745" y="3009575"/>
            <a:ext cx="11237583" cy="6079820"/>
          </a:xfrm>
          <a:custGeom>
            <a:avLst/>
            <a:gdLst/>
            <a:ahLst/>
            <a:cxnLst/>
            <a:rect r="r" b="b" t="t" l="l"/>
            <a:pathLst>
              <a:path h="6079820" w="11237583">
                <a:moveTo>
                  <a:pt x="0" y="0"/>
                </a:moveTo>
                <a:lnTo>
                  <a:pt x="11237583" y="0"/>
                </a:lnTo>
                <a:lnTo>
                  <a:pt x="11237583" y="6079821"/>
                </a:lnTo>
                <a:lnTo>
                  <a:pt x="0" y="6079821"/>
                </a:lnTo>
                <a:lnTo>
                  <a:pt x="0" y="0"/>
                </a:lnTo>
                <a:close/>
              </a:path>
            </a:pathLst>
          </a:custGeom>
          <a:blipFill>
            <a:blip r:embed="rId3"/>
            <a:stretch>
              <a:fillRect l="0" t="0" r="0" b="0"/>
            </a:stretch>
          </a:blipFill>
        </p:spPr>
      </p:sp>
      <p:sp>
        <p:nvSpPr>
          <p:cNvPr name="TextBox 3" id="3"/>
          <p:cNvSpPr txBox="true"/>
          <p:nvPr/>
        </p:nvSpPr>
        <p:spPr>
          <a:xfrm rot="0">
            <a:off x="-230459" y="1824733"/>
            <a:ext cx="18288000" cy="861211"/>
          </a:xfrm>
          <a:prstGeom prst="rect">
            <a:avLst/>
          </a:prstGeom>
        </p:spPr>
        <p:txBody>
          <a:bodyPr anchor="t" rtlCol="false" tIns="0" lIns="0" bIns="0" rIns="0">
            <a:spAutoFit/>
          </a:bodyPr>
          <a:lstStyle/>
          <a:p>
            <a:pPr algn="ctr">
              <a:lnSpc>
                <a:spcPts val="7238"/>
              </a:lnSpc>
              <a:spcBef>
                <a:spcPct val="0"/>
              </a:spcBef>
            </a:pPr>
            <a:r>
              <a:rPr lang="en-US" b="true" sz="4825">
                <a:solidFill>
                  <a:srgbClr val="000000"/>
                </a:solidFill>
                <a:latin typeface="Canva Sans Bold"/>
                <a:ea typeface="Canva Sans Bold"/>
                <a:cs typeface="Canva Sans Bold"/>
                <a:sym typeface="Canva Sans Bold"/>
              </a:rPr>
              <a:t>Quadratic and Higher-Order Polynomial Regression</a:t>
            </a:r>
          </a:p>
        </p:txBody>
      </p:sp>
      <p:sp>
        <p:nvSpPr>
          <p:cNvPr name="TextBox 4" id="4"/>
          <p:cNvSpPr txBox="true"/>
          <p:nvPr/>
        </p:nvSpPr>
        <p:spPr>
          <a:xfrm rot="0">
            <a:off x="213414" y="4481755"/>
            <a:ext cx="6593000" cy="3068787"/>
          </a:xfrm>
          <a:prstGeom prst="rect">
            <a:avLst/>
          </a:prstGeom>
        </p:spPr>
        <p:txBody>
          <a:bodyPr anchor="t" rtlCol="false" tIns="0" lIns="0" bIns="0" rIns="0">
            <a:spAutoFit/>
          </a:bodyPr>
          <a:lstStyle/>
          <a:p>
            <a:pPr algn="l">
              <a:lnSpc>
                <a:spcPts val="3476"/>
              </a:lnSpc>
            </a:pPr>
          </a:p>
          <a:p>
            <a:pPr algn="l">
              <a:lnSpc>
                <a:spcPts val="3476"/>
              </a:lnSpc>
            </a:pPr>
            <a:r>
              <a:rPr lang="en-US" sz="2317">
                <a:solidFill>
                  <a:srgbClr val="000000"/>
                </a:solidFill>
                <a:latin typeface="Canva Sans"/>
                <a:ea typeface="Canva Sans"/>
                <a:cs typeface="Canva Sans"/>
                <a:sym typeface="Canva Sans"/>
              </a:rPr>
              <a:t>The relationship between feed consumption and milk yield shows a non-linear growth in the quadratic regression. After reaching the critical point, the marginal benefit of increasing feed decreases.</a:t>
            </a:r>
          </a:p>
          <a:p>
            <a:pPr algn="l">
              <a:lnSpc>
                <a:spcPts val="3476"/>
              </a:lnSpc>
              <a:spcBef>
                <a:spcPct val="0"/>
              </a:spcBef>
            </a:pPr>
          </a:p>
        </p:txBody>
      </p:sp>
      <p:grpSp>
        <p:nvGrpSpPr>
          <p:cNvPr name="Group 5" id="5"/>
          <p:cNvGrpSpPr/>
          <p:nvPr/>
        </p:nvGrpSpPr>
        <p:grpSpPr>
          <a:xfrm rot="0">
            <a:off x="2883245" y="474978"/>
            <a:ext cx="2784237" cy="1159473"/>
            <a:chOff x="0" y="0"/>
            <a:chExt cx="975887" cy="406400"/>
          </a:xfrm>
        </p:grpSpPr>
        <p:sp>
          <p:nvSpPr>
            <p:cNvPr name="Freeform 6" id="6"/>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7" id="7"/>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8" id="8"/>
          <p:cNvGrpSpPr/>
          <p:nvPr/>
        </p:nvGrpSpPr>
        <p:grpSpPr>
          <a:xfrm rot="0">
            <a:off x="5934182" y="47497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11" id="11"/>
          <p:cNvGrpSpPr/>
          <p:nvPr/>
        </p:nvGrpSpPr>
        <p:grpSpPr>
          <a:xfrm rot="0">
            <a:off x="9178359" y="47497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Modeling</a:t>
              </a:r>
            </a:p>
          </p:txBody>
        </p:sp>
      </p:grpSp>
      <p:grpSp>
        <p:nvGrpSpPr>
          <p:cNvPr name="Group 14" id="14"/>
          <p:cNvGrpSpPr/>
          <p:nvPr/>
        </p:nvGrpSpPr>
        <p:grpSpPr>
          <a:xfrm rot="0">
            <a:off x="12424419" y="474978"/>
            <a:ext cx="2979359" cy="1159473"/>
            <a:chOff x="0" y="0"/>
            <a:chExt cx="1044278" cy="406400"/>
          </a:xfrm>
        </p:grpSpPr>
        <p:sp>
          <p:nvSpPr>
            <p:cNvPr name="Freeform 15" id="15"/>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6" id="16"/>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905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1EDE9"/>
            </a:solidFill>
          </p:spPr>
        </p:sp>
        <p:sp>
          <p:nvSpPr>
            <p:cNvPr name="TextBox 4" id="4"/>
            <p:cNvSpPr txBox="true"/>
            <p:nvPr/>
          </p:nvSpPr>
          <p:spPr>
            <a:xfrm>
              <a:off x="0" y="-47625"/>
              <a:ext cx="4816593" cy="275695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3163268" y="250877"/>
            <a:ext cx="2784237" cy="1159473"/>
            <a:chOff x="0" y="0"/>
            <a:chExt cx="975887" cy="406400"/>
          </a:xfrm>
        </p:grpSpPr>
        <p:sp>
          <p:nvSpPr>
            <p:cNvPr name="Freeform 6" id="6"/>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7" id="7"/>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8" id="8"/>
          <p:cNvGrpSpPr/>
          <p:nvPr/>
        </p:nvGrpSpPr>
        <p:grpSpPr>
          <a:xfrm rot="0">
            <a:off x="6214205" y="250877"/>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11" id="11"/>
          <p:cNvGrpSpPr/>
          <p:nvPr/>
        </p:nvGrpSpPr>
        <p:grpSpPr>
          <a:xfrm rot="0">
            <a:off x="9458382" y="250877"/>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Modeling</a:t>
              </a:r>
            </a:p>
          </p:txBody>
        </p:sp>
      </p:grpSp>
      <p:grpSp>
        <p:nvGrpSpPr>
          <p:cNvPr name="Group 14" id="14"/>
          <p:cNvGrpSpPr/>
          <p:nvPr/>
        </p:nvGrpSpPr>
        <p:grpSpPr>
          <a:xfrm rot="0">
            <a:off x="12702560" y="250877"/>
            <a:ext cx="2979359" cy="1159473"/>
            <a:chOff x="0" y="0"/>
            <a:chExt cx="1044278" cy="406400"/>
          </a:xfrm>
        </p:grpSpPr>
        <p:sp>
          <p:nvSpPr>
            <p:cNvPr name="Freeform 15" id="15"/>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6" id="16"/>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TextBox 17" id="17"/>
          <p:cNvSpPr txBox="true"/>
          <p:nvPr/>
        </p:nvSpPr>
        <p:spPr>
          <a:xfrm rot="0">
            <a:off x="87064" y="1468765"/>
            <a:ext cx="941636" cy="570080"/>
          </a:xfrm>
          <a:prstGeom prst="rect">
            <a:avLst/>
          </a:prstGeom>
        </p:spPr>
        <p:txBody>
          <a:bodyPr anchor="t" rtlCol="false" tIns="0" lIns="0" bIns="0" rIns="0">
            <a:spAutoFit/>
          </a:bodyPr>
          <a:lstStyle/>
          <a:p>
            <a:pPr algn="l">
              <a:lnSpc>
                <a:spcPts val="4702"/>
              </a:lnSpc>
            </a:pPr>
            <a:r>
              <a:rPr lang="en-US" sz="3359" b="true">
                <a:solidFill>
                  <a:srgbClr val="504C44"/>
                </a:solidFill>
                <a:latin typeface="Inter Bold"/>
                <a:ea typeface="Inter Bold"/>
                <a:cs typeface="Inter Bold"/>
                <a:sym typeface="Inter Bold"/>
              </a:rPr>
              <a:t>01：</a:t>
            </a:r>
          </a:p>
        </p:txBody>
      </p:sp>
      <p:sp>
        <p:nvSpPr>
          <p:cNvPr name="TextBox 18" id="18"/>
          <p:cNvSpPr txBox="true"/>
          <p:nvPr/>
        </p:nvSpPr>
        <p:spPr>
          <a:xfrm rot="0">
            <a:off x="1027008" y="1512143"/>
            <a:ext cx="5187198" cy="526702"/>
          </a:xfrm>
          <a:prstGeom prst="rect">
            <a:avLst/>
          </a:prstGeom>
        </p:spPr>
        <p:txBody>
          <a:bodyPr anchor="t" rtlCol="false" tIns="0" lIns="0" bIns="0" rIns="0">
            <a:spAutoFit/>
          </a:bodyPr>
          <a:lstStyle/>
          <a:p>
            <a:pPr algn="ctr">
              <a:lnSpc>
                <a:spcPts val="4340"/>
              </a:lnSpc>
              <a:spcBef>
                <a:spcPct val="0"/>
              </a:spcBef>
            </a:pPr>
            <a:r>
              <a:rPr lang="en-US" sz="2893">
                <a:solidFill>
                  <a:srgbClr val="000000"/>
                </a:solidFill>
                <a:latin typeface="Canva Sans"/>
                <a:ea typeface="Canva Sans"/>
                <a:cs typeface="Canva Sans"/>
                <a:sym typeface="Canva Sans"/>
              </a:rPr>
              <a:t>Quadratic Regression Results</a:t>
            </a:r>
          </a:p>
        </p:txBody>
      </p:sp>
      <p:sp>
        <p:nvSpPr>
          <p:cNvPr name="Freeform 19" id="19"/>
          <p:cNvSpPr/>
          <p:nvPr/>
        </p:nvSpPr>
        <p:spPr>
          <a:xfrm flipH="false" flipV="false" rot="0">
            <a:off x="49565" y="2442759"/>
            <a:ext cx="9144000" cy="1668630"/>
          </a:xfrm>
          <a:custGeom>
            <a:avLst/>
            <a:gdLst/>
            <a:ahLst/>
            <a:cxnLst/>
            <a:rect r="r" b="b" t="t" l="l"/>
            <a:pathLst>
              <a:path h="1668630" w="9144000">
                <a:moveTo>
                  <a:pt x="0" y="0"/>
                </a:moveTo>
                <a:lnTo>
                  <a:pt x="9144000" y="0"/>
                </a:lnTo>
                <a:lnTo>
                  <a:pt x="9144000" y="1668631"/>
                </a:lnTo>
                <a:lnTo>
                  <a:pt x="0" y="1668631"/>
                </a:lnTo>
                <a:lnTo>
                  <a:pt x="0" y="0"/>
                </a:lnTo>
                <a:close/>
              </a:path>
            </a:pathLst>
          </a:custGeom>
          <a:blipFill>
            <a:blip r:embed="rId3"/>
            <a:stretch>
              <a:fillRect l="-1982" t="-1123" r="0" b="-1123"/>
            </a:stretch>
          </a:blipFill>
        </p:spPr>
      </p:sp>
      <p:sp>
        <p:nvSpPr>
          <p:cNvPr name="TextBox 20" id="20"/>
          <p:cNvSpPr txBox="true"/>
          <p:nvPr/>
        </p:nvSpPr>
        <p:spPr>
          <a:xfrm rot="0">
            <a:off x="85372" y="4715100"/>
            <a:ext cx="1367860" cy="570080"/>
          </a:xfrm>
          <a:prstGeom prst="rect">
            <a:avLst/>
          </a:prstGeom>
        </p:spPr>
        <p:txBody>
          <a:bodyPr anchor="t" rtlCol="false" tIns="0" lIns="0" bIns="0" rIns="0">
            <a:spAutoFit/>
          </a:bodyPr>
          <a:lstStyle/>
          <a:p>
            <a:pPr algn="l">
              <a:lnSpc>
                <a:spcPts val="4702"/>
              </a:lnSpc>
            </a:pPr>
            <a:r>
              <a:rPr lang="en-US" sz="3359" b="true">
                <a:solidFill>
                  <a:srgbClr val="504C44"/>
                </a:solidFill>
                <a:latin typeface="Inter Bold"/>
                <a:ea typeface="Inter Bold"/>
                <a:cs typeface="Inter Bold"/>
                <a:sym typeface="Inter Bold"/>
              </a:rPr>
              <a:t>02：</a:t>
            </a:r>
          </a:p>
        </p:txBody>
      </p:sp>
      <p:sp>
        <p:nvSpPr>
          <p:cNvPr name="TextBox 21" id="21"/>
          <p:cNvSpPr txBox="true"/>
          <p:nvPr/>
        </p:nvSpPr>
        <p:spPr>
          <a:xfrm rot="0">
            <a:off x="1176794" y="4727264"/>
            <a:ext cx="4539403" cy="526702"/>
          </a:xfrm>
          <a:prstGeom prst="rect">
            <a:avLst/>
          </a:prstGeom>
        </p:spPr>
        <p:txBody>
          <a:bodyPr anchor="t" rtlCol="false" tIns="0" lIns="0" bIns="0" rIns="0">
            <a:spAutoFit/>
          </a:bodyPr>
          <a:lstStyle/>
          <a:p>
            <a:pPr algn="ctr">
              <a:lnSpc>
                <a:spcPts val="4340"/>
              </a:lnSpc>
              <a:spcBef>
                <a:spcPct val="0"/>
              </a:spcBef>
            </a:pPr>
            <a:r>
              <a:rPr lang="en-US" sz="2893">
                <a:solidFill>
                  <a:srgbClr val="000000"/>
                </a:solidFill>
                <a:latin typeface="Canva Sans"/>
                <a:ea typeface="Canva Sans"/>
                <a:cs typeface="Canva Sans"/>
                <a:sym typeface="Canva Sans"/>
              </a:rPr>
              <a:t>Cubic Regression Results:</a:t>
            </a:r>
          </a:p>
        </p:txBody>
      </p:sp>
      <p:sp>
        <p:nvSpPr>
          <p:cNvPr name="Freeform 22" id="22"/>
          <p:cNvSpPr/>
          <p:nvPr/>
        </p:nvSpPr>
        <p:spPr>
          <a:xfrm flipH="false" flipV="false" rot="0">
            <a:off x="85372" y="5727543"/>
            <a:ext cx="10948062" cy="3621015"/>
          </a:xfrm>
          <a:custGeom>
            <a:avLst/>
            <a:gdLst/>
            <a:ahLst/>
            <a:cxnLst/>
            <a:rect r="r" b="b" t="t" l="l"/>
            <a:pathLst>
              <a:path h="3621015" w="10948062">
                <a:moveTo>
                  <a:pt x="0" y="0"/>
                </a:moveTo>
                <a:lnTo>
                  <a:pt x="10948062" y="0"/>
                </a:lnTo>
                <a:lnTo>
                  <a:pt x="10948062" y="3621015"/>
                </a:lnTo>
                <a:lnTo>
                  <a:pt x="0" y="3621015"/>
                </a:lnTo>
                <a:lnTo>
                  <a:pt x="0" y="0"/>
                </a:lnTo>
                <a:close/>
              </a:path>
            </a:pathLst>
          </a:custGeom>
          <a:blipFill>
            <a:blip r:embed="rId4"/>
            <a:stretch>
              <a:fillRect l="0" t="0" r="-3708" b="0"/>
            </a:stretch>
          </a:blipFill>
        </p:spPr>
      </p:sp>
      <p:sp>
        <p:nvSpPr>
          <p:cNvPr name="Freeform 23" id="23"/>
          <p:cNvSpPr/>
          <p:nvPr/>
        </p:nvSpPr>
        <p:spPr>
          <a:xfrm flipH="false" flipV="false" rot="0">
            <a:off x="9778504" y="1625299"/>
            <a:ext cx="8136199" cy="3887295"/>
          </a:xfrm>
          <a:custGeom>
            <a:avLst/>
            <a:gdLst/>
            <a:ahLst/>
            <a:cxnLst/>
            <a:rect r="r" b="b" t="t" l="l"/>
            <a:pathLst>
              <a:path h="3887295" w="8136199">
                <a:moveTo>
                  <a:pt x="0" y="0"/>
                </a:moveTo>
                <a:lnTo>
                  <a:pt x="8136199" y="0"/>
                </a:lnTo>
                <a:lnTo>
                  <a:pt x="8136199" y="3887295"/>
                </a:lnTo>
                <a:lnTo>
                  <a:pt x="0" y="3887295"/>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7086605" y="2435377"/>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7859392" y="2876583"/>
            <a:ext cx="9399908" cy="4787615"/>
          </a:xfrm>
          <a:custGeom>
            <a:avLst/>
            <a:gdLst/>
            <a:ahLst/>
            <a:cxnLst/>
            <a:rect r="r" b="b" t="t" l="l"/>
            <a:pathLst>
              <a:path h="4787615" w="9399908">
                <a:moveTo>
                  <a:pt x="0" y="0"/>
                </a:moveTo>
                <a:lnTo>
                  <a:pt x="9399908" y="0"/>
                </a:lnTo>
                <a:lnTo>
                  <a:pt x="9399908" y="4787614"/>
                </a:lnTo>
                <a:lnTo>
                  <a:pt x="0" y="4787614"/>
                </a:lnTo>
                <a:lnTo>
                  <a:pt x="0" y="0"/>
                </a:lnTo>
                <a:close/>
              </a:path>
            </a:pathLst>
          </a:custGeom>
          <a:blipFill>
            <a:blip r:embed="rId3"/>
            <a:stretch>
              <a:fillRect l="0" t="0" r="0" b="0"/>
            </a:stretch>
          </a:blipFill>
        </p:spPr>
      </p:sp>
      <p:grpSp>
        <p:nvGrpSpPr>
          <p:cNvPr name="Group 4" id="4"/>
          <p:cNvGrpSpPr/>
          <p:nvPr/>
        </p:nvGrpSpPr>
        <p:grpSpPr>
          <a:xfrm rot="0">
            <a:off x="1217052" y="4597290"/>
            <a:ext cx="7926948" cy="1346200"/>
            <a:chOff x="0" y="0"/>
            <a:chExt cx="10569263" cy="1794934"/>
          </a:xfrm>
        </p:grpSpPr>
        <p:sp>
          <p:nvSpPr>
            <p:cNvPr name="TextBox 5" id="5"/>
            <p:cNvSpPr txBox="true"/>
            <p:nvPr/>
          </p:nvSpPr>
          <p:spPr>
            <a:xfrm rot="0">
              <a:off x="0" y="-85725"/>
              <a:ext cx="10502912" cy="641985"/>
            </a:xfrm>
            <a:prstGeom prst="rect">
              <a:avLst/>
            </a:prstGeom>
          </p:spPr>
          <p:txBody>
            <a:bodyPr anchor="t" rtlCol="false" tIns="0" lIns="0" bIns="0" rIns="0">
              <a:spAutoFit/>
            </a:bodyPr>
            <a:lstStyle/>
            <a:p>
              <a:pPr algn="l">
                <a:lnSpc>
                  <a:spcPts val="4199"/>
                </a:lnSpc>
              </a:pPr>
            </a:p>
          </p:txBody>
        </p:sp>
        <p:sp>
          <p:nvSpPr>
            <p:cNvPr name="TextBox 6" id="6"/>
            <p:cNvSpPr txBox="true"/>
            <p:nvPr/>
          </p:nvSpPr>
          <p:spPr>
            <a:xfrm rot="0">
              <a:off x="0" y="1162685"/>
              <a:ext cx="10569263" cy="632249"/>
            </a:xfrm>
            <a:prstGeom prst="rect">
              <a:avLst/>
            </a:prstGeom>
          </p:spPr>
          <p:txBody>
            <a:bodyPr anchor="t" rtlCol="false" tIns="0" lIns="0" bIns="0" rIns="0">
              <a:spAutoFit/>
            </a:bodyPr>
            <a:lstStyle/>
            <a:p>
              <a:pPr algn="l">
                <a:lnSpc>
                  <a:spcPts val="3919"/>
                </a:lnSpc>
              </a:pPr>
            </a:p>
          </p:txBody>
        </p:sp>
      </p:grpSp>
      <p:sp>
        <p:nvSpPr>
          <p:cNvPr name="TextBox 7" id="7"/>
          <p:cNvSpPr txBox="true"/>
          <p:nvPr/>
        </p:nvSpPr>
        <p:spPr>
          <a:xfrm rot="0">
            <a:off x="1204324" y="1407370"/>
            <a:ext cx="15946166" cy="2625712"/>
          </a:xfrm>
          <a:prstGeom prst="rect">
            <a:avLst/>
          </a:prstGeom>
        </p:spPr>
        <p:txBody>
          <a:bodyPr anchor="t" rtlCol="false" tIns="0" lIns="0" bIns="0" rIns="0">
            <a:spAutoFit/>
          </a:bodyPr>
          <a:lstStyle/>
          <a:p>
            <a:pPr algn="ctr">
              <a:lnSpc>
                <a:spcPts val="7000"/>
              </a:lnSpc>
            </a:pPr>
            <a:r>
              <a:rPr lang="en-US" sz="5000" b="true">
                <a:solidFill>
                  <a:srgbClr val="2B2C30"/>
                </a:solidFill>
                <a:latin typeface="Playfair Display Bold"/>
                <a:ea typeface="Playfair Display Bold"/>
                <a:cs typeface="Playfair Display Bold"/>
                <a:sym typeface="Playfair Display Bold"/>
              </a:rPr>
              <a:t>Comparison of the different order models:</a:t>
            </a:r>
          </a:p>
          <a:p>
            <a:pPr algn="ctr">
              <a:lnSpc>
                <a:spcPts val="7000"/>
              </a:lnSpc>
            </a:pPr>
          </a:p>
          <a:p>
            <a:pPr algn="ctr">
              <a:lnSpc>
                <a:spcPts val="7000"/>
              </a:lnSpc>
            </a:pPr>
          </a:p>
        </p:txBody>
      </p:sp>
      <p:sp>
        <p:nvSpPr>
          <p:cNvPr name="TextBox 8" id="8"/>
          <p:cNvSpPr txBox="true"/>
          <p:nvPr/>
        </p:nvSpPr>
        <p:spPr>
          <a:xfrm rot="0">
            <a:off x="861612" y="2941846"/>
            <a:ext cx="6006732" cy="4599937"/>
          </a:xfrm>
          <a:prstGeom prst="rect">
            <a:avLst/>
          </a:prstGeom>
        </p:spPr>
        <p:txBody>
          <a:bodyPr anchor="t" rtlCol="false" tIns="0" lIns="0" bIns="0" rIns="0">
            <a:spAutoFit/>
          </a:bodyPr>
          <a:lstStyle/>
          <a:p>
            <a:pPr algn="l">
              <a:lnSpc>
                <a:spcPts val="3330"/>
              </a:lnSpc>
            </a:pPr>
            <a:r>
              <a:rPr lang="en-US" sz="2220">
                <a:solidFill>
                  <a:srgbClr val="2B2C30"/>
                </a:solidFill>
                <a:latin typeface="Playfair Display"/>
                <a:ea typeface="Playfair Display"/>
                <a:cs typeface="Playfair Display"/>
                <a:sym typeface="Playfair Display"/>
              </a:rPr>
              <a:t>Good normality with most points near the diagonal, but extreme residuals show a poor fit.</a:t>
            </a:r>
          </a:p>
          <a:p>
            <a:pPr algn="l">
              <a:lnSpc>
                <a:spcPts val="3330"/>
              </a:lnSpc>
            </a:pPr>
          </a:p>
          <a:p>
            <a:pPr algn="l">
              <a:lnSpc>
                <a:spcPts val="3330"/>
              </a:lnSpc>
            </a:pPr>
            <a:r>
              <a:rPr lang="en-US" sz="2220">
                <a:solidFill>
                  <a:srgbClr val="2B2C30"/>
                </a:solidFill>
                <a:latin typeface="Playfair Display"/>
                <a:ea typeface="Playfair Display"/>
                <a:cs typeface="Playfair Display"/>
                <a:sym typeface="Playfair Display"/>
              </a:rPr>
              <a:t>Nonlinearity, noise, and unconsidered factors (like cattle health or weather) make it hard to explain all variations.</a:t>
            </a:r>
          </a:p>
          <a:p>
            <a:pPr algn="l">
              <a:lnSpc>
                <a:spcPts val="3330"/>
              </a:lnSpc>
            </a:pPr>
          </a:p>
          <a:p>
            <a:pPr algn="l">
              <a:lnSpc>
                <a:spcPts val="3330"/>
              </a:lnSpc>
            </a:pPr>
            <a:r>
              <a:rPr lang="en-US" sz="2220">
                <a:solidFill>
                  <a:srgbClr val="2B2C30"/>
                </a:solidFill>
                <a:latin typeface="Playfair Display"/>
                <a:ea typeface="Playfair Display"/>
                <a:cs typeface="Playfair Display"/>
                <a:sym typeface="Playfair Display"/>
              </a:rPr>
              <a:t>Simple models miss patterns, while complex ones overfit.</a:t>
            </a:r>
          </a:p>
          <a:p>
            <a:pPr algn="l">
              <a:lnSpc>
                <a:spcPts val="3330"/>
              </a:lnSpc>
            </a:pPr>
          </a:p>
        </p:txBody>
      </p:sp>
      <p:grpSp>
        <p:nvGrpSpPr>
          <p:cNvPr name="Group 9" id="9"/>
          <p:cNvGrpSpPr/>
          <p:nvPr/>
        </p:nvGrpSpPr>
        <p:grpSpPr>
          <a:xfrm rot="0">
            <a:off x="2882292" y="343147"/>
            <a:ext cx="2784237" cy="1159473"/>
            <a:chOff x="0" y="0"/>
            <a:chExt cx="975887" cy="406400"/>
          </a:xfrm>
        </p:grpSpPr>
        <p:sp>
          <p:nvSpPr>
            <p:cNvPr name="Freeform 10" id="10"/>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11" id="11"/>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12" id="12"/>
          <p:cNvGrpSpPr/>
          <p:nvPr/>
        </p:nvGrpSpPr>
        <p:grpSpPr>
          <a:xfrm rot="0">
            <a:off x="5933230" y="343147"/>
            <a:ext cx="2979359" cy="1159473"/>
            <a:chOff x="0" y="0"/>
            <a:chExt cx="1044278" cy="406400"/>
          </a:xfrm>
        </p:grpSpPr>
        <p:sp>
          <p:nvSpPr>
            <p:cNvPr name="Freeform 13" id="13"/>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4" id="14"/>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15" id="15"/>
          <p:cNvGrpSpPr/>
          <p:nvPr/>
        </p:nvGrpSpPr>
        <p:grpSpPr>
          <a:xfrm rot="0">
            <a:off x="9177407" y="343147"/>
            <a:ext cx="2979359" cy="1159473"/>
            <a:chOff x="0" y="0"/>
            <a:chExt cx="1044278" cy="406400"/>
          </a:xfrm>
        </p:grpSpPr>
        <p:sp>
          <p:nvSpPr>
            <p:cNvPr name="Freeform 16" id="1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7" id="1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Modeling</a:t>
              </a:r>
            </a:p>
          </p:txBody>
        </p:sp>
      </p:grpSp>
      <p:grpSp>
        <p:nvGrpSpPr>
          <p:cNvPr name="Group 18" id="18"/>
          <p:cNvGrpSpPr/>
          <p:nvPr/>
        </p:nvGrpSpPr>
        <p:grpSpPr>
          <a:xfrm rot="0">
            <a:off x="12423466" y="343147"/>
            <a:ext cx="2979359" cy="1159473"/>
            <a:chOff x="0" y="0"/>
            <a:chExt cx="1044278" cy="406400"/>
          </a:xfrm>
        </p:grpSpPr>
        <p:sp>
          <p:nvSpPr>
            <p:cNvPr name="Freeform 19" id="1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20" id="2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TextBox 21" id="21"/>
          <p:cNvSpPr txBox="true"/>
          <p:nvPr/>
        </p:nvSpPr>
        <p:spPr>
          <a:xfrm rot="0">
            <a:off x="220810" y="7142483"/>
            <a:ext cx="17846358" cy="3005771"/>
          </a:xfrm>
          <a:prstGeom prst="rect">
            <a:avLst/>
          </a:prstGeom>
        </p:spPr>
        <p:txBody>
          <a:bodyPr anchor="t" rtlCol="false" tIns="0" lIns="0" bIns="0" rIns="0">
            <a:spAutoFit/>
          </a:bodyPr>
          <a:lstStyle/>
          <a:p>
            <a:pPr algn="just">
              <a:lnSpc>
                <a:spcPts val="2688"/>
              </a:lnSpc>
            </a:pPr>
          </a:p>
          <a:p>
            <a:pPr algn="just">
              <a:lnSpc>
                <a:spcPts val="2688"/>
              </a:lnSpc>
            </a:pPr>
          </a:p>
          <a:p>
            <a:pPr algn="just" marL="414553" indent="-207276" lvl="1">
              <a:lnSpc>
                <a:spcPts val="2688"/>
              </a:lnSpc>
              <a:buFont typeface="Arial"/>
              <a:buChar char="•"/>
            </a:pPr>
            <a:r>
              <a:rPr lang="en-US" b="true" sz="1920" spc="9">
                <a:solidFill>
                  <a:srgbClr val="2B2C30"/>
                </a:solidFill>
                <a:latin typeface="Playfair Display Bold"/>
                <a:ea typeface="Playfair Display Bold"/>
                <a:cs typeface="Playfair Display Bold"/>
                <a:sym typeface="Playfair Display Bold"/>
              </a:rPr>
              <a:t>Quadratic Regression Model</a:t>
            </a:r>
            <a:r>
              <a:rPr lang="en-US" sz="1920" spc="9">
                <a:solidFill>
                  <a:srgbClr val="2B2C30"/>
                </a:solidFill>
                <a:latin typeface="Playfair Display"/>
                <a:ea typeface="Playfair Display"/>
                <a:cs typeface="Playfair Display"/>
                <a:sym typeface="Playfair Display"/>
              </a:rPr>
              <a:t>: The quadratic regression model has an R² value of </a:t>
            </a:r>
            <a:r>
              <a:rPr lang="en-US" b="true" sz="1920" spc="9">
                <a:solidFill>
                  <a:srgbClr val="2B2C30"/>
                </a:solidFill>
                <a:latin typeface="Playfair Display Bold"/>
                <a:ea typeface="Playfair Display Bold"/>
                <a:cs typeface="Playfair Display Bold"/>
                <a:sym typeface="Playfair Display Bold"/>
              </a:rPr>
              <a:t>0.284</a:t>
            </a:r>
          </a:p>
          <a:p>
            <a:pPr algn="just">
              <a:lnSpc>
                <a:spcPts val="2688"/>
              </a:lnSpc>
            </a:pPr>
          </a:p>
          <a:p>
            <a:pPr algn="just" marL="414553" indent="-207276" lvl="1">
              <a:lnSpc>
                <a:spcPts val="2688"/>
              </a:lnSpc>
              <a:buFont typeface="Arial"/>
              <a:buChar char="•"/>
            </a:pPr>
            <a:r>
              <a:rPr lang="en-US" b="true" sz="1920" spc="9">
                <a:solidFill>
                  <a:srgbClr val="2B2C30"/>
                </a:solidFill>
                <a:latin typeface="Playfair Display Bold"/>
                <a:ea typeface="Playfair Display Bold"/>
                <a:cs typeface="Playfair Display Bold"/>
                <a:sym typeface="Playfair Display Bold"/>
              </a:rPr>
              <a:t>Cubic Regression Model</a:t>
            </a:r>
            <a:r>
              <a:rPr lang="en-US" sz="1920" spc="9">
                <a:solidFill>
                  <a:srgbClr val="2B2C30"/>
                </a:solidFill>
                <a:latin typeface="Playfair Display"/>
                <a:ea typeface="Playfair Display"/>
                <a:cs typeface="Playfair Display"/>
                <a:sym typeface="Playfair Display"/>
              </a:rPr>
              <a:t>: The cubic regression model improves slightly, with an R² value of </a:t>
            </a:r>
            <a:r>
              <a:rPr lang="en-US" b="true" sz="1920" spc="9">
                <a:solidFill>
                  <a:srgbClr val="2B2C30"/>
                </a:solidFill>
                <a:latin typeface="Playfair Display Bold"/>
                <a:ea typeface="Playfair Display Bold"/>
                <a:cs typeface="Playfair Display Bold"/>
                <a:sym typeface="Playfair Display Bold"/>
              </a:rPr>
              <a:t>0.326</a:t>
            </a:r>
          </a:p>
          <a:p>
            <a:pPr algn="just">
              <a:lnSpc>
                <a:spcPts val="2688"/>
              </a:lnSpc>
            </a:pPr>
          </a:p>
          <a:p>
            <a:pPr algn="just" marL="414553" indent="-207276" lvl="1">
              <a:lnSpc>
                <a:spcPts val="2688"/>
              </a:lnSpc>
              <a:buFont typeface="Arial"/>
              <a:buChar char="•"/>
            </a:pPr>
            <a:r>
              <a:rPr lang="en-US" b="true" sz="1920" spc="9">
                <a:solidFill>
                  <a:srgbClr val="2B2C30"/>
                </a:solidFill>
                <a:latin typeface="Playfair Display Bold"/>
                <a:ea typeface="Playfair Display Bold"/>
                <a:cs typeface="Playfair Display Bold"/>
                <a:sym typeface="Playfair Display Bold"/>
              </a:rPr>
              <a:t>Quartic Regression Model</a:t>
            </a:r>
            <a:r>
              <a:rPr lang="en-US" sz="1920" spc="9">
                <a:solidFill>
                  <a:srgbClr val="2B2C30"/>
                </a:solidFill>
                <a:latin typeface="Playfair Display"/>
                <a:ea typeface="Playfair Display"/>
                <a:cs typeface="Playfair Display"/>
                <a:sym typeface="Playfair Display"/>
              </a:rPr>
              <a:t>: Despite adding more non-linear terms, the quartic regression model has the same R² value of </a:t>
            </a:r>
            <a:r>
              <a:rPr lang="en-US" b="true" sz="1920" spc="9">
                <a:solidFill>
                  <a:srgbClr val="2B2C30"/>
                </a:solidFill>
                <a:latin typeface="Playfair Display Bold"/>
                <a:ea typeface="Playfair Display Bold"/>
                <a:cs typeface="Playfair Display Bold"/>
                <a:sym typeface="Playfair Display Bold"/>
              </a:rPr>
              <a:t>0.326 </a:t>
            </a:r>
            <a:r>
              <a:rPr lang="en-US" sz="1920" spc="9">
                <a:solidFill>
                  <a:srgbClr val="2B2C30"/>
                </a:solidFill>
                <a:latin typeface="Playfair Display"/>
                <a:ea typeface="Playfair Display"/>
                <a:cs typeface="Playfair Display"/>
                <a:sym typeface="Playfair Display"/>
              </a:rPr>
              <a:t>as the cubic model</a:t>
            </a:r>
          </a:p>
          <a:p>
            <a:pPr algn="just">
              <a:lnSpc>
                <a:spcPts val="2688"/>
              </a:lnSpc>
            </a:pPr>
          </a:p>
          <a:p>
            <a:pPr algn="just">
              <a:lnSpc>
                <a:spcPts val="2688"/>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88324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34182"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Modeling</a:t>
              </a:r>
            </a:p>
          </p:txBody>
        </p:sp>
      </p:grpSp>
      <p:grpSp>
        <p:nvGrpSpPr>
          <p:cNvPr name="Group 11" id="11"/>
          <p:cNvGrpSpPr/>
          <p:nvPr/>
        </p:nvGrpSpPr>
        <p:grpSpPr>
          <a:xfrm rot="0">
            <a:off x="12424419"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Freeform 14" id="14"/>
          <p:cNvSpPr/>
          <p:nvPr/>
        </p:nvSpPr>
        <p:spPr>
          <a:xfrm flipH="false" flipV="false" rot="0">
            <a:off x="3262912" y="5143500"/>
            <a:ext cx="11301259" cy="2895948"/>
          </a:xfrm>
          <a:custGeom>
            <a:avLst/>
            <a:gdLst/>
            <a:ahLst/>
            <a:cxnLst/>
            <a:rect r="r" b="b" t="t" l="l"/>
            <a:pathLst>
              <a:path h="2895948" w="11301259">
                <a:moveTo>
                  <a:pt x="0" y="0"/>
                </a:moveTo>
                <a:lnTo>
                  <a:pt x="11301259" y="0"/>
                </a:lnTo>
                <a:lnTo>
                  <a:pt x="11301259" y="2895948"/>
                </a:lnTo>
                <a:lnTo>
                  <a:pt x="0" y="2895948"/>
                </a:lnTo>
                <a:lnTo>
                  <a:pt x="0" y="0"/>
                </a:lnTo>
                <a:close/>
              </a:path>
            </a:pathLst>
          </a:custGeom>
          <a:blipFill>
            <a:blip r:embed="rId3"/>
            <a:stretch>
              <a:fillRect l="0" t="0" r="0" b="0"/>
            </a:stretch>
          </a:blipFill>
        </p:spPr>
      </p:sp>
      <p:sp>
        <p:nvSpPr>
          <p:cNvPr name="TextBox 15" id="15"/>
          <p:cNvSpPr txBox="true"/>
          <p:nvPr/>
        </p:nvSpPr>
        <p:spPr>
          <a:xfrm rot="0">
            <a:off x="6186713" y="2970844"/>
            <a:ext cx="5453658" cy="1028700"/>
          </a:xfrm>
          <a:prstGeom prst="rect">
            <a:avLst/>
          </a:prstGeom>
        </p:spPr>
        <p:txBody>
          <a:bodyPr anchor="t" rtlCol="false" tIns="0" lIns="0" bIns="0" rIns="0">
            <a:spAutoFit/>
          </a:bodyPr>
          <a:lstStyle/>
          <a:p>
            <a:pPr algn="l">
              <a:lnSpc>
                <a:spcPts val="8400"/>
              </a:lnSpc>
            </a:pPr>
            <a:r>
              <a:rPr lang="en-US" sz="6000">
                <a:solidFill>
                  <a:srgbClr val="000000"/>
                </a:solidFill>
                <a:latin typeface="Playfair Display"/>
                <a:ea typeface="Playfair Display"/>
                <a:cs typeface="Playfair Display"/>
                <a:sym typeface="Playfair Display"/>
              </a:rPr>
              <a:t>Model Selection</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90229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41825"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Modeling</a:t>
              </a:r>
            </a:p>
          </p:txBody>
        </p:sp>
      </p:grpSp>
      <p:grpSp>
        <p:nvGrpSpPr>
          <p:cNvPr name="Group 11" id="11"/>
          <p:cNvGrpSpPr/>
          <p:nvPr/>
        </p:nvGrpSpPr>
        <p:grpSpPr>
          <a:xfrm rot="0">
            <a:off x="12414894"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TextBox 14" id="14"/>
          <p:cNvSpPr txBox="true"/>
          <p:nvPr/>
        </p:nvSpPr>
        <p:spPr>
          <a:xfrm rot="0">
            <a:off x="1159790" y="2577417"/>
            <a:ext cx="5326975" cy="8225940"/>
          </a:xfrm>
          <a:prstGeom prst="rect">
            <a:avLst/>
          </a:prstGeom>
        </p:spPr>
        <p:txBody>
          <a:bodyPr anchor="t" rtlCol="false" tIns="0" lIns="0" bIns="0" rIns="0">
            <a:spAutoFit/>
          </a:bodyPr>
          <a:lstStyle/>
          <a:p>
            <a:pPr algn="just">
              <a:lnSpc>
                <a:spcPts val="6384"/>
              </a:lnSpc>
            </a:pPr>
            <a:r>
              <a:rPr lang="en-US" sz="4256">
                <a:solidFill>
                  <a:srgbClr val="000000"/>
                </a:solidFill>
                <a:latin typeface="Canva Sans"/>
                <a:ea typeface="Canva Sans"/>
                <a:cs typeface="Canva Sans"/>
                <a:sym typeface="Canva Sans"/>
              </a:rPr>
              <a:t>Herd Daily History：</a:t>
            </a:r>
          </a:p>
          <a:p>
            <a:pPr algn="just">
              <a:lnSpc>
                <a:spcPts val="6384"/>
              </a:lnSpc>
            </a:pPr>
          </a:p>
          <a:p>
            <a:pPr algn="just">
              <a:lnSpc>
                <a:spcPts val="4403"/>
              </a:lnSpc>
            </a:pPr>
            <a:r>
              <a:rPr lang="en-US" sz="2935">
                <a:solidFill>
                  <a:srgbClr val="000000"/>
                </a:solidFill>
                <a:latin typeface="Canva Sans"/>
                <a:ea typeface="Canva Sans"/>
                <a:cs typeface="Canva Sans"/>
                <a:sym typeface="Canva Sans"/>
              </a:rPr>
              <a:t>Linear Regression:</a:t>
            </a:r>
          </a:p>
          <a:p>
            <a:pPr algn="just" marL="633789" indent="-316895" lvl="1">
              <a:lnSpc>
                <a:spcPts val="4403"/>
              </a:lnSpc>
              <a:buFont typeface="Arial"/>
              <a:buChar char="•"/>
            </a:pPr>
            <a:r>
              <a:rPr lang="en-US" sz="2935">
                <a:solidFill>
                  <a:srgbClr val="000000"/>
                </a:solidFill>
                <a:latin typeface="Canva Sans"/>
                <a:ea typeface="Canva Sans"/>
                <a:cs typeface="Canva Sans"/>
                <a:sym typeface="Canva Sans"/>
              </a:rPr>
              <a:t>MSE: 3.141</a:t>
            </a:r>
          </a:p>
          <a:p>
            <a:pPr algn="just" marL="633789" indent="-316895" lvl="1">
              <a:lnSpc>
                <a:spcPts val="4403"/>
              </a:lnSpc>
              <a:buFont typeface="Arial"/>
              <a:buChar char="•"/>
            </a:pPr>
            <a:r>
              <a:rPr lang="en-US" sz="2935">
                <a:solidFill>
                  <a:srgbClr val="000000"/>
                </a:solidFill>
                <a:latin typeface="Canva Sans"/>
                <a:ea typeface="Canva Sans"/>
                <a:cs typeface="Canva Sans"/>
                <a:sym typeface="Canva Sans"/>
              </a:rPr>
              <a:t>R² Score: 0.83</a:t>
            </a:r>
          </a:p>
          <a:p>
            <a:pPr algn="just">
              <a:lnSpc>
                <a:spcPts val="4403"/>
              </a:lnSpc>
            </a:pPr>
          </a:p>
          <a:p>
            <a:pPr algn="just">
              <a:lnSpc>
                <a:spcPts val="4403"/>
              </a:lnSpc>
            </a:pPr>
          </a:p>
          <a:p>
            <a:pPr algn="just">
              <a:lnSpc>
                <a:spcPts val="4403"/>
              </a:lnSpc>
            </a:pPr>
            <a:r>
              <a:rPr lang="en-US" sz="2935">
                <a:solidFill>
                  <a:srgbClr val="000000"/>
                </a:solidFill>
                <a:latin typeface="Canva Sans"/>
                <a:ea typeface="Canva Sans"/>
                <a:cs typeface="Canva Sans"/>
                <a:sym typeface="Canva Sans"/>
              </a:rPr>
              <a:t>Decision Tree Regression:</a:t>
            </a:r>
          </a:p>
          <a:p>
            <a:pPr algn="just" marL="633789" indent="-316895" lvl="1">
              <a:lnSpc>
                <a:spcPts val="4403"/>
              </a:lnSpc>
              <a:buFont typeface="Arial"/>
              <a:buChar char="•"/>
            </a:pPr>
            <a:r>
              <a:rPr lang="en-US" sz="2935">
                <a:solidFill>
                  <a:srgbClr val="000000"/>
                </a:solidFill>
                <a:latin typeface="Canva Sans"/>
                <a:ea typeface="Canva Sans"/>
                <a:cs typeface="Canva Sans"/>
                <a:sym typeface="Canva Sans"/>
              </a:rPr>
              <a:t>MSE: 2.42</a:t>
            </a:r>
          </a:p>
          <a:p>
            <a:pPr algn="just" marL="633789" indent="-316895" lvl="1">
              <a:lnSpc>
                <a:spcPts val="4403"/>
              </a:lnSpc>
              <a:buFont typeface="Arial"/>
              <a:buChar char="•"/>
            </a:pPr>
            <a:r>
              <a:rPr lang="en-US" sz="2935">
                <a:solidFill>
                  <a:srgbClr val="000000"/>
                </a:solidFill>
                <a:latin typeface="Canva Sans"/>
                <a:ea typeface="Canva Sans"/>
                <a:cs typeface="Canva Sans"/>
                <a:sym typeface="Canva Sans"/>
              </a:rPr>
              <a:t>R² Score: 0.87</a:t>
            </a:r>
          </a:p>
          <a:p>
            <a:pPr algn="just">
              <a:lnSpc>
                <a:spcPts val="4403"/>
              </a:lnSpc>
            </a:pPr>
          </a:p>
          <a:p>
            <a:pPr algn="just">
              <a:lnSpc>
                <a:spcPts val="4403"/>
              </a:lnSpc>
            </a:pPr>
          </a:p>
          <a:p>
            <a:pPr algn="just">
              <a:lnSpc>
                <a:spcPts val="4403"/>
              </a:lnSpc>
            </a:pPr>
          </a:p>
          <a:p>
            <a:pPr algn="just">
              <a:lnSpc>
                <a:spcPts val="4403"/>
              </a:lnSpc>
            </a:pPr>
          </a:p>
        </p:txBody>
      </p:sp>
      <p:sp>
        <p:nvSpPr>
          <p:cNvPr name="TextBox 15" id="15"/>
          <p:cNvSpPr txBox="true"/>
          <p:nvPr/>
        </p:nvSpPr>
        <p:spPr>
          <a:xfrm rot="0">
            <a:off x="6637112" y="3344338"/>
            <a:ext cx="3363754" cy="7155561"/>
          </a:xfrm>
          <a:prstGeom prst="rect">
            <a:avLst/>
          </a:prstGeom>
        </p:spPr>
        <p:txBody>
          <a:bodyPr anchor="t" rtlCol="false" tIns="0" lIns="0" bIns="0" rIns="0">
            <a:spAutoFit/>
          </a:bodyPr>
          <a:lstStyle/>
          <a:p>
            <a:pPr algn="just">
              <a:lnSpc>
                <a:spcPts val="4410"/>
              </a:lnSpc>
              <a:spcBef>
                <a:spcPct val="0"/>
              </a:spcBef>
            </a:pPr>
            <a:r>
              <a:rPr lang="en-US" sz="2940">
                <a:solidFill>
                  <a:srgbClr val="000000"/>
                </a:solidFill>
                <a:latin typeface="Canva Sans"/>
                <a:ea typeface="Canva Sans"/>
                <a:cs typeface="Canva Sans"/>
                <a:sym typeface="Canva Sans"/>
              </a:rPr>
              <a:t>Random Forest</a:t>
            </a:r>
            <a:r>
              <a:rPr lang="en-US" sz="2940">
                <a:solidFill>
                  <a:srgbClr val="000000"/>
                </a:solidFill>
                <a:latin typeface="Canva Sans"/>
                <a:ea typeface="Canva Sans"/>
                <a:cs typeface="Canva Sans"/>
                <a:sym typeface="Canva Sans"/>
              </a:rPr>
              <a:t>:</a:t>
            </a:r>
          </a:p>
          <a:p>
            <a:pPr algn="just" marL="634746" indent="-317373" lvl="1">
              <a:lnSpc>
                <a:spcPts val="4410"/>
              </a:lnSpc>
              <a:buFont typeface="Arial"/>
              <a:buChar char="•"/>
            </a:pPr>
            <a:r>
              <a:rPr lang="en-US" sz="2940">
                <a:solidFill>
                  <a:srgbClr val="000000"/>
                </a:solidFill>
                <a:latin typeface="Canva Sans"/>
                <a:ea typeface="Canva Sans"/>
                <a:cs typeface="Canva Sans"/>
                <a:sym typeface="Canva Sans"/>
              </a:rPr>
              <a:t>MSE: 0.89</a:t>
            </a:r>
          </a:p>
          <a:p>
            <a:pPr algn="just" marL="634746" indent="-317373" lvl="1">
              <a:lnSpc>
                <a:spcPts val="4410"/>
              </a:lnSpc>
              <a:buFont typeface="Arial"/>
              <a:buChar char="•"/>
            </a:pPr>
            <a:r>
              <a:rPr lang="en-US" sz="2940">
                <a:solidFill>
                  <a:srgbClr val="000000"/>
                </a:solidFill>
                <a:latin typeface="Canva Sans"/>
                <a:ea typeface="Canva Sans"/>
                <a:cs typeface="Canva Sans"/>
                <a:sym typeface="Canva Sans"/>
              </a:rPr>
              <a:t>R² Score: 0.95</a:t>
            </a:r>
          </a:p>
          <a:p>
            <a:pPr algn="just">
              <a:lnSpc>
                <a:spcPts val="4410"/>
              </a:lnSpc>
            </a:pPr>
          </a:p>
          <a:p>
            <a:pPr algn="just">
              <a:lnSpc>
                <a:spcPts val="4410"/>
              </a:lnSpc>
            </a:pPr>
            <a:r>
              <a:rPr lang="en-US" sz="2940">
                <a:solidFill>
                  <a:srgbClr val="000000"/>
                </a:solidFill>
                <a:latin typeface="Canva Sans"/>
                <a:ea typeface="Canva Sans"/>
                <a:cs typeface="Canva Sans"/>
                <a:sym typeface="Canva Sans"/>
              </a:rPr>
              <a:t>Gradient Boosting:</a:t>
            </a:r>
          </a:p>
          <a:p>
            <a:pPr algn="just" marL="634746" indent="-317373" lvl="1">
              <a:lnSpc>
                <a:spcPts val="4410"/>
              </a:lnSpc>
              <a:buFont typeface="Arial"/>
              <a:buChar char="•"/>
            </a:pPr>
            <a:r>
              <a:rPr lang="en-US" sz="2940">
                <a:solidFill>
                  <a:srgbClr val="000000"/>
                </a:solidFill>
                <a:latin typeface="Canva Sans"/>
                <a:ea typeface="Canva Sans"/>
                <a:cs typeface="Canva Sans"/>
                <a:sym typeface="Canva Sans"/>
              </a:rPr>
              <a:t>  MSE: 1.36</a:t>
            </a:r>
          </a:p>
          <a:p>
            <a:pPr algn="just" marL="634746" indent="-317373" lvl="1">
              <a:lnSpc>
                <a:spcPts val="4410"/>
              </a:lnSpc>
              <a:buFont typeface="Arial"/>
              <a:buChar char="•"/>
            </a:pPr>
            <a:r>
              <a:rPr lang="en-US" sz="2940">
                <a:solidFill>
                  <a:srgbClr val="000000"/>
                </a:solidFill>
                <a:latin typeface="Canva Sans"/>
                <a:ea typeface="Canva Sans"/>
                <a:cs typeface="Canva Sans"/>
                <a:sym typeface="Canva Sans"/>
              </a:rPr>
              <a:t>  R2: 0.93</a:t>
            </a:r>
          </a:p>
          <a:p>
            <a:pPr algn="just">
              <a:lnSpc>
                <a:spcPts val="4410"/>
              </a:lnSpc>
            </a:pPr>
          </a:p>
          <a:p>
            <a:pPr algn="just">
              <a:lnSpc>
                <a:spcPts val="4410"/>
              </a:lnSpc>
            </a:pPr>
            <a:r>
              <a:rPr lang="en-US" sz="2940">
                <a:solidFill>
                  <a:srgbClr val="000000"/>
                </a:solidFill>
                <a:latin typeface="Canva Sans"/>
                <a:ea typeface="Canva Sans"/>
                <a:cs typeface="Canva Sans"/>
                <a:sym typeface="Canva Sans"/>
              </a:rPr>
              <a:t>XGBoost:</a:t>
            </a:r>
          </a:p>
          <a:p>
            <a:pPr algn="just" marL="634746" indent="-317373" lvl="1">
              <a:lnSpc>
                <a:spcPts val="4410"/>
              </a:lnSpc>
              <a:buFont typeface="Arial"/>
              <a:buChar char="•"/>
            </a:pPr>
            <a:r>
              <a:rPr lang="en-US" sz="2940">
                <a:solidFill>
                  <a:srgbClr val="000000"/>
                </a:solidFill>
                <a:latin typeface="Canva Sans"/>
                <a:ea typeface="Canva Sans"/>
                <a:cs typeface="Canva Sans"/>
                <a:sym typeface="Canva Sans"/>
              </a:rPr>
              <a:t>  MSE: 0.90</a:t>
            </a:r>
          </a:p>
          <a:p>
            <a:pPr algn="just" marL="634746" indent="-317373" lvl="1">
              <a:lnSpc>
                <a:spcPts val="4410"/>
              </a:lnSpc>
              <a:buFont typeface="Arial"/>
              <a:buChar char="•"/>
            </a:pPr>
            <a:r>
              <a:rPr lang="en-US" sz="2940">
                <a:solidFill>
                  <a:srgbClr val="000000"/>
                </a:solidFill>
                <a:latin typeface="Canva Sans"/>
                <a:ea typeface="Canva Sans"/>
                <a:cs typeface="Canva Sans"/>
                <a:sym typeface="Canva Sans"/>
              </a:rPr>
              <a:t>  R2: 0.95</a:t>
            </a:r>
          </a:p>
          <a:p>
            <a:pPr algn="ctr">
              <a:lnSpc>
                <a:spcPts val="4410"/>
              </a:lnSpc>
            </a:pPr>
          </a:p>
          <a:p>
            <a:pPr algn="ctr">
              <a:lnSpc>
                <a:spcPts val="4410"/>
              </a:lnSpc>
              <a:spcBef>
                <a:spcPct val="0"/>
              </a:spcBef>
            </a:pPr>
          </a:p>
        </p:txBody>
      </p:sp>
      <p:grpSp>
        <p:nvGrpSpPr>
          <p:cNvPr name="Group 16" id="16"/>
          <p:cNvGrpSpPr/>
          <p:nvPr/>
        </p:nvGrpSpPr>
        <p:grpSpPr>
          <a:xfrm rot="0">
            <a:off x="10331415" y="5143500"/>
            <a:ext cx="2227275" cy="22272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F6A9E"/>
            </a:solidFill>
          </p:spPr>
        </p:sp>
        <p:sp>
          <p:nvSpPr>
            <p:cNvPr name="TextBox 18" id="18"/>
            <p:cNvSpPr txBox="true"/>
            <p:nvPr/>
          </p:nvSpPr>
          <p:spPr>
            <a:xfrm>
              <a:off x="0" y="136525"/>
              <a:ext cx="711200" cy="473075"/>
            </a:xfrm>
            <a:prstGeom prst="rect">
              <a:avLst/>
            </a:prstGeom>
          </p:spPr>
          <p:txBody>
            <a:bodyPr anchor="ctr" rtlCol="false" tIns="50800" lIns="50800" bIns="50800" rIns="50800"/>
            <a:lstStyle/>
            <a:p>
              <a:pPr algn="ctr">
                <a:lnSpc>
                  <a:spcPts val="3000"/>
                </a:lnSpc>
              </a:pPr>
            </a:p>
          </p:txBody>
        </p:sp>
      </p:grpSp>
      <p:sp>
        <p:nvSpPr>
          <p:cNvPr name="TextBox 19" id="19"/>
          <p:cNvSpPr txBox="true"/>
          <p:nvPr/>
        </p:nvSpPr>
        <p:spPr>
          <a:xfrm rot="0">
            <a:off x="12558690" y="4901634"/>
            <a:ext cx="5289796" cy="3288411"/>
          </a:xfrm>
          <a:prstGeom prst="rect">
            <a:avLst/>
          </a:prstGeom>
        </p:spPr>
        <p:txBody>
          <a:bodyPr anchor="t" rtlCol="false" tIns="0" lIns="0" bIns="0" rIns="0">
            <a:spAutoFit/>
          </a:bodyPr>
          <a:lstStyle/>
          <a:p>
            <a:pPr algn="ctr">
              <a:lnSpc>
                <a:spcPts val="4410"/>
              </a:lnSpc>
              <a:spcBef>
                <a:spcPct val="0"/>
              </a:spcBef>
            </a:pPr>
          </a:p>
          <a:p>
            <a:pPr algn="ctr">
              <a:lnSpc>
                <a:spcPts val="4410"/>
              </a:lnSpc>
              <a:spcBef>
                <a:spcPct val="0"/>
              </a:spcBef>
            </a:pPr>
            <a:r>
              <a:rPr lang="en-US" sz="2940">
                <a:solidFill>
                  <a:srgbClr val="000000"/>
                </a:solidFill>
                <a:latin typeface="Canva Sans"/>
                <a:ea typeface="Canva Sans"/>
                <a:cs typeface="Canva Sans"/>
                <a:sym typeface="Canva Sans"/>
              </a:rPr>
              <a:t>Best Model：</a:t>
            </a:r>
          </a:p>
          <a:p>
            <a:pPr algn="ctr">
              <a:lnSpc>
                <a:spcPts val="4410"/>
              </a:lnSpc>
              <a:spcBef>
                <a:spcPct val="0"/>
              </a:spcBef>
            </a:pPr>
            <a:r>
              <a:rPr lang="en-US" sz="2940">
                <a:solidFill>
                  <a:srgbClr val="000000"/>
                </a:solidFill>
                <a:latin typeface="Canva Sans"/>
                <a:ea typeface="Canva Sans"/>
                <a:cs typeface="Canva Sans"/>
                <a:sym typeface="Canva Sans"/>
              </a:rPr>
              <a:t>Random Forest</a:t>
            </a:r>
          </a:p>
          <a:p>
            <a:pPr algn="ctr">
              <a:lnSpc>
                <a:spcPts val="4410"/>
              </a:lnSpc>
              <a:spcBef>
                <a:spcPct val="0"/>
              </a:spcBef>
            </a:pPr>
          </a:p>
          <a:p>
            <a:pPr algn="ctr">
              <a:lnSpc>
                <a:spcPts val="4410"/>
              </a:lnSpc>
              <a:spcBef>
                <a:spcPct val="0"/>
              </a:spcBef>
            </a:pPr>
          </a:p>
          <a:p>
            <a:pPr algn="ctr">
              <a:lnSpc>
                <a:spcPts val="4410"/>
              </a:lnSpc>
              <a:spcBef>
                <a:spcPct val="0"/>
              </a:spcBef>
            </a:pP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88324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34182"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Exploratory Data Analysis</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Modeling</a:t>
              </a:r>
            </a:p>
          </p:txBody>
        </p:sp>
      </p:grpSp>
      <p:grpSp>
        <p:nvGrpSpPr>
          <p:cNvPr name="Group 11" id="11"/>
          <p:cNvGrpSpPr/>
          <p:nvPr/>
        </p:nvGrpSpPr>
        <p:grpSpPr>
          <a:xfrm rot="0">
            <a:off x="12422537"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TextBox 14" id="14"/>
          <p:cNvSpPr txBox="true"/>
          <p:nvPr/>
        </p:nvSpPr>
        <p:spPr>
          <a:xfrm rot="0">
            <a:off x="1618359" y="2855282"/>
            <a:ext cx="12932026" cy="6568590"/>
          </a:xfrm>
          <a:prstGeom prst="rect">
            <a:avLst/>
          </a:prstGeom>
        </p:spPr>
        <p:txBody>
          <a:bodyPr anchor="t" rtlCol="false" tIns="0" lIns="0" bIns="0" rIns="0">
            <a:spAutoFit/>
          </a:bodyPr>
          <a:lstStyle/>
          <a:p>
            <a:pPr algn="just">
              <a:lnSpc>
                <a:spcPts val="6384"/>
              </a:lnSpc>
            </a:pPr>
            <a:r>
              <a:rPr lang="en-US" sz="4256">
                <a:solidFill>
                  <a:srgbClr val="000000"/>
                </a:solidFill>
                <a:latin typeface="Canva Sans"/>
                <a:ea typeface="Canva Sans"/>
                <a:cs typeface="Canva Sans"/>
                <a:sym typeface="Canva Sans"/>
              </a:rPr>
              <a:t>Device Daily History：</a:t>
            </a:r>
          </a:p>
          <a:p>
            <a:pPr algn="just">
              <a:lnSpc>
                <a:spcPts val="6384"/>
              </a:lnSpc>
            </a:pPr>
          </a:p>
          <a:p>
            <a:pPr algn="just">
              <a:lnSpc>
                <a:spcPts val="4403"/>
              </a:lnSpc>
            </a:pPr>
            <a:r>
              <a:rPr lang="en-US" sz="2935">
                <a:solidFill>
                  <a:srgbClr val="000000"/>
                </a:solidFill>
                <a:latin typeface="Canva Sans"/>
                <a:ea typeface="Canva Sans"/>
                <a:cs typeface="Canva Sans"/>
                <a:sym typeface="Canva Sans"/>
              </a:rPr>
              <a:t>Linear Regression:</a:t>
            </a:r>
          </a:p>
          <a:p>
            <a:pPr algn="just">
              <a:lnSpc>
                <a:spcPts val="4403"/>
              </a:lnSpc>
            </a:pPr>
            <a:r>
              <a:rPr lang="en-US" sz="2935">
                <a:solidFill>
                  <a:srgbClr val="000000"/>
                </a:solidFill>
                <a:latin typeface="Canva Sans"/>
                <a:ea typeface="Canva Sans"/>
                <a:cs typeface="Canva Sans"/>
                <a:sym typeface="Canva Sans"/>
              </a:rPr>
              <a:t> MSE: 41690.78</a:t>
            </a:r>
          </a:p>
          <a:p>
            <a:pPr algn="just">
              <a:lnSpc>
                <a:spcPts val="4403"/>
              </a:lnSpc>
            </a:pPr>
            <a:r>
              <a:rPr lang="en-US" sz="2935">
                <a:solidFill>
                  <a:srgbClr val="000000"/>
                </a:solidFill>
                <a:latin typeface="Canva Sans"/>
                <a:ea typeface="Canva Sans"/>
                <a:cs typeface="Canva Sans"/>
                <a:sym typeface="Canva Sans"/>
              </a:rPr>
              <a:t> R2: 0.24</a:t>
            </a:r>
          </a:p>
          <a:p>
            <a:pPr algn="just">
              <a:lnSpc>
                <a:spcPts val="4403"/>
              </a:lnSpc>
            </a:pPr>
          </a:p>
          <a:p>
            <a:pPr algn="just">
              <a:lnSpc>
                <a:spcPts val="4403"/>
              </a:lnSpc>
            </a:pPr>
            <a:r>
              <a:rPr lang="en-US" sz="2935">
                <a:solidFill>
                  <a:srgbClr val="000000"/>
                </a:solidFill>
                <a:latin typeface="Canva Sans"/>
                <a:ea typeface="Canva Sans"/>
                <a:cs typeface="Canva Sans"/>
                <a:sym typeface="Canva Sans"/>
              </a:rPr>
              <a:t>Decision Tree:</a:t>
            </a:r>
          </a:p>
          <a:p>
            <a:pPr algn="just">
              <a:lnSpc>
                <a:spcPts val="4403"/>
              </a:lnSpc>
            </a:pPr>
            <a:r>
              <a:rPr lang="en-US" sz="2935">
                <a:solidFill>
                  <a:srgbClr val="000000"/>
                </a:solidFill>
                <a:latin typeface="Canva Sans"/>
                <a:ea typeface="Canva Sans"/>
                <a:cs typeface="Canva Sans"/>
                <a:sym typeface="Canva Sans"/>
              </a:rPr>
              <a:t>MSE: 10156.46</a:t>
            </a:r>
          </a:p>
          <a:p>
            <a:pPr algn="just">
              <a:lnSpc>
                <a:spcPts val="4403"/>
              </a:lnSpc>
            </a:pPr>
            <a:r>
              <a:rPr lang="en-US" sz="2935">
                <a:solidFill>
                  <a:srgbClr val="000000"/>
                </a:solidFill>
                <a:latin typeface="Canva Sans"/>
                <a:ea typeface="Canva Sans"/>
                <a:cs typeface="Canva Sans"/>
                <a:sym typeface="Canva Sans"/>
              </a:rPr>
              <a:t> R2: 0.82</a:t>
            </a:r>
          </a:p>
          <a:p>
            <a:pPr algn="just">
              <a:lnSpc>
                <a:spcPts val="4403"/>
              </a:lnSpc>
            </a:pPr>
          </a:p>
          <a:p>
            <a:pPr algn="just">
              <a:lnSpc>
                <a:spcPts val="4403"/>
              </a:lnSpc>
            </a:pPr>
          </a:p>
        </p:txBody>
      </p:sp>
      <p:grpSp>
        <p:nvGrpSpPr>
          <p:cNvPr name="Group 15" id="15"/>
          <p:cNvGrpSpPr/>
          <p:nvPr/>
        </p:nvGrpSpPr>
        <p:grpSpPr>
          <a:xfrm rot="0">
            <a:off x="10195261" y="5175597"/>
            <a:ext cx="2227275" cy="222727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F6A9E"/>
            </a:solidFill>
          </p:spPr>
        </p:sp>
        <p:sp>
          <p:nvSpPr>
            <p:cNvPr name="TextBox 17" id="17"/>
            <p:cNvSpPr txBox="true"/>
            <p:nvPr/>
          </p:nvSpPr>
          <p:spPr>
            <a:xfrm>
              <a:off x="0" y="136525"/>
              <a:ext cx="711200" cy="473075"/>
            </a:xfrm>
            <a:prstGeom prst="rect">
              <a:avLst/>
            </a:prstGeom>
          </p:spPr>
          <p:txBody>
            <a:bodyPr anchor="ctr" rtlCol="false" tIns="50800" lIns="50800" bIns="50800" rIns="50800"/>
            <a:lstStyle/>
            <a:p>
              <a:pPr algn="ctr">
                <a:lnSpc>
                  <a:spcPts val="3000"/>
                </a:lnSpc>
              </a:pPr>
            </a:p>
          </p:txBody>
        </p:sp>
      </p:grpSp>
      <p:sp>
        <p:nvSpPr>
          <p:cNvPr name="TextBox 18" id="18"/>
          <p:cNvSpPr txBox="true"/>
          <p:nvPr/>
        </p:nvSpPr>
        <p:spPr>
          <a:xfrm rot="0">
            <a:off x="4373948" y="3786148"/>
            <a:ext cx="5289796" cy="6603111"/>
          </a:xfrm>
          <a:prstGeom prst="rect">
            <a:avLst/>
          </a:prstGeom>
        </p:spPr>
        <p:txBody>
          <a:bodyPr anchor="t" rtlCol="false" tIns="0" lIns="0" bIns="0" rIns="0">
            <a:spAutoFit/>
          </a:bodyPr>
          <a:lstStyle/>
          <a:p>
            <a:pPr algn="ctr">
              <a:lnSpc>
                <a:spcPts val="4410"/>
              </a:lnSpc>
              <a:spcBef>
                <a:spcPct val="0"/>
              </a:spcBef>
            </a:pPr>
            <a:r>
              <a:rPr lang="en-US" sz="2940">
                <a:solidFill>
                  <a:srgbClr val="000000"/>
                </a:solidFill>
                <a:latin typeface="Canva Sans"/>
                <a:ea typeface="Canva Sans"/>
                <a:cs typeface="Canva Sans"/>
                <a:sym typeface="Canva Sans"/>
              </a:rPr>
              <a:t>Random Forest:</a:t>
            </a:r>
          </a:p>
          <a:p>
            <a:pPr algn="ctr">
              <a:lnSpc>
                <a:spcPts val="4410"/>
              </a:lnSpc>
              <a:spcBef>
                <a:spcPct val="0"/>
              </a:spcBef>
            </a:pPr>
            <a:r>
              <a:rPr lang="en-US" sz="2940">
                <a:solidFill>
                  <a:srgbClr val="000000"/>
                </a:solidFill>
                <a:latin typeface="Canva Sans"/>
                <a:ea typeface="Canva Sans"/>
                <a:cs typeface="Canva Sans"/>
                <a:sym typeface="Canva Sans"/>
              </a:rPr>
              <a:t> MSE: 5403.17</a:t>
            </a:r>
          </a:p>
          <a:p>
            <a:pPr algn="ctr">
              <a:lnSpc>
                <a:spcPts val="4410"/>
              </a:lnSpc>
              <a:spcBef>
                <a:spcPct val="0"/>
              </a:spcBef>
            </a:pPr>
            <a:r>
              <a:rPr lang="en-US" sz="2940">
                <a:solidFill>
                  <a:srgbClr val="000000"/>
                </a:solidFill>
                <a:latin typeface="Canva Sans"/>
                <a:ea typeface="Canva Sans"/>
                <a:cs typeface="Canva Sans"/>
                <a:sym typeface="Canva Sans"/>
              </a:rPr>
              <a:t> R2: 0.90</a:t>
            </a:r>
          </a:p>
          <a:p>
            <a:pPr algn="ctr">
              <a:lnSpc>
                <a:spcPts val="4410"/>
              </a:lnSpc>
              <a:spcBef>
                <a:spcPct val="0"/>
              </a:spcBef>
            </a:pPr>
          </a:p>
          <a:p>
            <a:pPr algn="ctr">
              <a:lnSpc>
                <a:spcPts val="4410"/>
              </a:lnSpc>
              <a:spcBef>
                <a:spcPct val="0"/>
              </a:spcBef>
            </a:pPr>
            <a:r>
              <a:rPr lang="en-US" sz="2940">
                <a:solidFill>
                  <a:srgbClr val="000000"/>
                </a:solidFill>
                <a:latin typeface="Canva Sans"/>
                <a:ea typeface="Canva Sans"/>
                <a:cs typeface="Canva Sans"/>
                <a:sym typeface="Canva Sans"/>
              </a:rPr>
              <a:t>Gradient Boosting:</a:t>
            </a:r>
          </a:p>
          <a:p>
            <a:pPr algn="ctr">
              <a:lnSpc>
                <a:spcPts val="4410"/>
              </a:lnSpc>
              <a:spcBef>
                <a:spcPct val="0"/>
              </a:spcBef>
            </a:pPr>
            <a:r>
              <a:rPr lang="en-US" sz="2940">
                <a:solidFill>
                  <a:srgbClr val="000000"/>
                </a:solidFill>
                <a:latin typeface="Canva Sans"/>
                <a:ea typeface="Canva Sans"/>
                <a:cs typeface="Canva Sans"/>
                <a:sym typeface="Canva Sans"/>
              </a:rPr>
              <a:t> MSE: 5207.27</a:t>
            </a:r>
          </a:p>
          <a:p>
            <a:pPr algn="ctr">
              <a:lnSpc>
                <a:spcPts val="4410"/>
              </a:lnSpc>
              <a:spcBef>
                <a:spcPct val="0"/>
              </a:spcBef>
            </a:pPr>
            <a:r>
              <a:rPr lang="en-US" sz="2940">
                <a:solidFill>
                  <a:srgbClr val="000000"/>
                </a:solidFill>
                <a:latin typeface="Canva Sans"/>
                <a:ea typeface="Canva Sans"/>
                <a:cs typeface="Canva Sans"/>
                <a:sym typeface="Canva Sans"/>
              </a:rPr>
              <a:t>R2: 0.91</a:t>
            </a:r>
          </a:p>
          <a:p>
            <a:pPr algn="ctr">
              <a:lnSpc>
                <a:spcPts val="4410"/>
              </a:lnSpc>
              <a:spcBef>
                <a:spcPct val="0"/>
              </a:spcBef>
            </a:pPr>
          </a:p>
          <a:p>
            <a:pPr algn="ctr">
              <a:lnSpc>
                <a:spcPts val="4410"/>
              </a:lnSpc>
              <a:spcBef>
                <a:spcPct val="0"/>
              </a:spcBef>
            </a:pPr>
            <a:r>
              <a:rPr lang="en-US" sz="2940">
                <a:solidFill>
                  <a:srgbClr val="000000"/>
                </a:solidFill>
                <a:latin typeface="Canva Sans"/>
                <a:ea typeface="Canva Sans"/>
                <a:cs typeface="Canva Sans"/>
                <a:sym typeface="Canva Sans"/>
              </a:rPr>
              <a:t>XGBoost:</a:t>
            </a:r>
          </a:p>
          <a:p>
            <a:pPr algn="ctr">
              <a:lnSpc>
                <a:spcPts val="4410"/>
              </a:lnSpc>
              <a:spcBef>
                <a:spcPct val="0"/>
              </a:spcBef>
            </a:pPr>
            <a:r>
              <a:rPr lang="en-US" sz="2940">
                <a:solidFill>
                  <a:srgbClr val="000000"/>
                </a:solidFill>
                <a:latin typeface="Canva Sans"/>
                <a:ea typeface="Canva Sans"/>
                <a:cs typeface="Canva Sans"/>
                <a:sym typeface="Canva Sans"/>
              </a:rPr>
              <a:t> MSE: 5638.06</a:t>
            </a:r>
          </a:p>
          <a:p>
            <a:pPr algn="ctr">
              <a:lnSpc>
                <a:spcPts val="4410"/>
              </a:lnSpc>
              <a:spcBef>
                <a:spcPct val="0"/>
              </a:spcBef>
            </a:pPr>
            <a:r>
              <a:rPr lang="en-US" sz="2940">
                <a:solidFill>
                  <a:srgbClr val="000000"/>
                </a:solidFill>
                <a:latin typeface="Canva Sans"/>
                <a:ea typeface="Canva Sans"/>
                <a:cs typeface="Canva Sans"/>
                <a:sym typeface="Canva Sans"/>
              </a:rPr>
              <a:t> R2: 0.89</a:t>
            </a:r>
          </a:p>
          <a:p>
            <a:pPr algn="ctr">
              <a:lnSpc>
                <a:spcPts val="4410"/>
              </a:lnSpc>
              <a:spcBef>
                <a:spcPct val="0"/>
              </a:spcBef>
            </a:pPr>
          </a:p>
        </p:txBody>
      </p:sp>
      <p:sp>
        <p:nvSpPr>
          <p:cNvPr name="TextBox 19" id="19"/>
          <p:cNvSpPr txBox="true"/>
          <p:nvPr/>
        </p:nvSpPr>
        <p:spPr>
          <a:xfrm rot="0">
            <a:off x="12422537" y="5089872"/>
            <a:ext cx="5289796" cy="2183511"/>
          </a:xfrm>
          <a:prstGeom prst="rect">
            <a:avLst/>
          </a:prstGeom>
        </p:spPr>
        <p:txBody>
          <a:bodyPr anchor="t" rtlCol="false" tIns="0" lIns="0" bIns="0" rIns="0">
            <a:spAutoFit/>
          </a:bodyPr>
          <a:lstStyle/>
          <a:p>
            <a:pPr algn="ctr">
              <a:lnSpc>
                <a:spcPts val="4410"/>
              </a:lnSpc>
              <a:spcBef>
                <a:spcPct val="0"/>
              </a:spcBef>
            </a:pPr>
          </a:p>
          <a:p>
            <a:pPr algn="ctr">
              <a:lnSpc>
                <a:spcPts val="4410"/>
              </a:lnSpc>
              <a:spcBef>
                <a:spcPct val="0"/>
              </a:spcBef>
            </a:pPr>
            <a:r>
              <a:rPr lang="en-US" sz="2940">
                <a:solidFill>
                  <a:srgbClr val="000000"/>
                </a:solidFill>
                <a:latin typeface="Canva Sans"/>
                <a:ea typeface="Canva Sans"/>
                <a:cs typeface="Canva Sans"/>
                <a:sym typeface="Canva Sans"/>
              </a:rPr>
              <a:t>Best Model：</a:t>
            </a:r>
          </a:p>
          <a:p>
            <a:pPr algn="ctr">
              <a:lnSpc>
                <a:spcPts val="4410"/>
              </a:lnSpc>
              <a:spcBef>
                <a:spcPct val="0"/>
              </a:spcBef>
            </a:pPr>
            <a:r>
              <a:rPr lang="en-US" sz="2940">
                <a:solidFill>
                  <a:srgbClr val="000000"/>
                </a:solidFill>
                <a:latin typeface="Canva Sans"/>
                <a:ea typeface="Canva Sans"/>
                <a:cs typeface="Canva Sans"/>
                <a:sym typeface="Canva Sans"/>
              </a:rPr>
              <a:t>Gradient Boosting</a:t>
            </a:r>
          </a:p>
          <a:p>
            <a:pPr algn="ctr">
              <a:lnSpc>
                <a:spcPts val="4410"/>
              </a:lnSpc>
              <a:spcBef>
                <a:spcPct val="0"/>
              </a:spcBef>
            </a:pP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88324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34182"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Cleaning &amp; Preprocessing</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Analysis &amp; Modeling</a:t>
              </a:r>
            </a:p>
          </p:txBody>
        </p:sp>
      </p:grpSp>
      <p:grpSp>
        <p:nvGrpSpPr>
          <p:cNvPr name="Group 11" id="11"/>
          <p:cNvGrpSpPr/>
          <p:nvPr/>
        </p:nvGrpSpPr>
        <p:grpSpPr>
          <a:xfrm rot="0">
            <a:off x="12424419"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Freeform 14" id="14"/>
          <p:cNvSpPr/>
          <p:nvPr/>
        </p:nvSpPr>
        <p:spPr>
          <a:xfrm flipH="false" flipV="false" rot="24000">
            <a:off x="8900205" y="5115634"/>
            <a:ext cx="8023109" cy="3904346"/>
          </a:xfrm>
          <a:custGeom>
            <a:avLst/>
            <a:gdLst/>
            <a:ahLst/>
            <a:cxnLst/>
            <a:rect r="r" b="b" t="t" l="l"/>
            <a:pathLst>
              <a:path h="3904346" w="8023109">
                <a:moveTo>
                  <a:pt x="0" y="55825"/>
                </a:moveTo>
                <a:lnTo>
                  <a:pt x="7996240" y="0"/>
                </a:lnTo>
                <a:lnTo>
                  <a:pt x="8023109" y="3848521"/>
                </a:lnTo>
                <a:lnTo>
                  <a:pt x="26868" y="3904346"/>
                </a:lnTo>
                <a:lnTo>
                  <a:pt x="0" y="55825"/>
                </a:lnTo>
                <a:close/>
              </a:path>
            </a:pathLst>
          </a:custGeom>
          <a:blipFill>
            <a:blip r:embed="rId3"/>
            <a:stretch>
              <a:fillRect l="0" t="-362" r="-19010" b="-3574"/>
            </a:stretch>
          </a:blipFill>
        </p:spPr>
      </p:sp>
      <p:sp>
        <p:nvSpPr>
          <p:cNvPr name="TextBox 15" id="15"/>
          <p:cNvSpPr txBox="true"/>
          <p:nvPr/>
        </p:nvSpPr>
        <p:spPr>
          <a:xfrm rot="0">
            <a:off x="1618359" y="2855282"/>
            <a:ext cx="12932026" cy="6136833"/>
          </a:xfrm>
          <a:prstGeom prst="rect">
            <a:avLst/>
          </a:prstGeom>
        </p:spPr>
        <p:txBody>
          <a:bodyPr anchor="t" rtlCol="false" tIns="0" lIns="0" bIns="0" rIns="0">
            <a:spAutoFit/>
          </a:bodyPr>
          <a:lstStyle/>
          <a:p>
            <a:pPr algn="just">
              <a:lnSpc>
                <a:spcPts val="6384"/>
              </a:lnSpc>
            </a:pPr>
            <a:r>
              <a:rPr lang="en-US" sz="4256">
                <a:solidFill>
                  <a:srgbClr val="000000"/>
                </a:solidFill>
                <a:latin typeface="Canva Sans"/>
                <a:ea typeface="Canva Sans"/>
                <a:cs typeface="Canva Sans"/>
                <a:sym typeface="Canva Sans"/>
              </a:rPr>
              <a:t>Model Optimization:</a:t>
            </a:r>
          </a:p>
          <a:p>
            <a:pPr algn="just">
              <a:lnSpc>
                <a:spcPts val="1584"/>
              </a:lnSpc>
            </a:pPr>
          </a:p>
          <a:p>
            <a:pPr algn="just">
              <a:lnSpc>
                <a:spcPts val="3900"/>
              </a:lnSpc>
            </a:pPr>
            <a:r>
              <a:rPr lang="en-US" sz="2600">
                <a:solidFill>
                  <a:srgbClr val="000000"/>
                </a:solidFill>
                <a:latin typeface="Canva Sans"/>
                <a:ea typeface="Canva Sans"/>
                <a:cs typeface="Canva Sans"/>
                <a:sym typeface="Canva Sans"/>
              </a:rPr>
              <a:t>We used GridSearchCV to optimize hyperparameters for both Random Forest and Gradient Boosting models, fine-tuning key parameters to minimize the Mean Squared Error (MSE) on the training set.</a:t>
            </a:r>
          </a:p>
          <a:p>
            <a:pPr algn="just">
              <a:lnSpc>
                <a:spcPts val="3900"/>
              </a:lnSpc>
            </a:pPr>
          </a:p>
          <a:p>
            <a:pPr algn="just">
              <a:lnSpc>
                <a:spcPts val="3000"/>
              </a:lnSpc>
            </a:pPr>
            <a:r>
              <a:rPr lang="en-US" sz="2000" b="true">
                <a:solidFill>
                  <a:srgbClr val="000000"/>
                </a:solidFill>
                <a:latin typeface="Canva Sans Bold"/>
                <a:ea typeface="Canva Sans Bold"/>
                <a:cs typeface="Canva Sans Bold"/>
                <a:sym typeface="Canva Sans Bold"/>
              </a:rPr>
              <a:t>Total number of combinations tried: -</a:t>
            </a:r>
          </a:p>
          <a:p>
            <a:pPr algn="just" marL="431804" indent="-215902" lvl="1">
              <a:lnSpc>
                <a:spcPts val="3000"/>
              </a:lnSpc>
              <a:buFont typeface="Arial"/>
              <a:buChar char="•"/>
            </a:pPr>
            <a:r>
              <a:rPr lang="en-US" sz="2000">
                <a:solidFill>
                  <a:srgbClr val="000000"/>
                </a:solidFill>
                <a:latin typeface="Canva Sans"/>
                <a:ea typeface="Canva Sans"/>
                <a:cs typeface="Canva Sans"/>
                <a:sym typeface="Canva Sans"/>
              </a:rPr>
              <a:t>n_estimators: 3 options</a:t>
            </a:r>
          </a:p>
          <a:p>
            <a:pPr algn="just" marL="431804" indent="-215902" lvl="1">
              <a:lnSpc>
                <a:spcPts val="3000"/>
              </a:lnSpc>
              <a:buFont typeface="Arial"/>
              <a:buChar char="•"/>
            </a:pPr>
            <a:r>
              <a:rPr lang="en-US" sz="2000">
                <a:solidFill>
                  <a:srgbClr val="000000"/>
                </a:solidFill>
                <a:latin typeface="Canva Sans"/>
                <a:ea typeface="Canva Sans"/>
                <a:cs typeface="Canva Sans"/>
                <a:sym typeface="Canva Sans"/>
              </a:rPr>
              <a:t>max_depth: 3 options</a:t>
            </a:r>
          </a:p>
          <a:p>
            <a:pPr algn="just" marL="431804" indent="-215902" lvl="1">
              <a:lnSpc>
                <a:spcPts val="3000"/>
              </a:lnSpc>
              <a:buFont typeface="Arial"/>
              <a:buChar char="•"/>
            </a:pPr>
            <a:r>
              <a:rPr lang="en-US" sz="2000">
                <a:solidFill>
                  <a:srgbClr val="000000"/>
                </a:solidFill>
                <a:latin typeface="Canva Sans"/>
                <a:ea typeface="Canva Sans"/>
                <a:cs typeface="Canva Sans"/>
                <a:sym typeface="Canva Sans"/>
              </a:rPr>
              <a:t>min_samples_split: 3 options</a:t>
            </a:r>
          </a:p>
          <a:p>
            <a:pPr algn="just" marL="431804" indent="-215902" lvl="1">
              <a:lnSpc>
                <a:spcPts val="3000"/>
              </a:lnSpc>
              <a:buFont typeface="Arial"/>
              <a:buChar char="•"/>
            </a:pPr>
            <a:r>
              <a:rPr lang="en-US" sz="2000">
                <a:solidFill>
                  <a:srgbClr val="000000"/>
                </a:solidFill>
                <a:latin typeface="Canva Sans"/>
                <a:ea typeface="Canva Sans"/>
                <a:cs typeface="Canva Sans"/>
                <a:sym typeface="Canva Sans"/>
              </a:rPr>
              <a:t>learning_rate: 3 options</a:t>
            </a:r>
          </a:p>
          <a:p>
            <a:pPr algn="just" marL="431804" indent="-215902" lvl="1">
              <a:lnSpc>
                <a:spcPts val="3000"/>
              </a:lnSpc>
              <a:buFont typeface="Arial"/>
              <a:buChar char="•"/>
            </a:pPr>
            <a:r>
              <a:rPr lang="en-US" sz="2000">
                <a:solidFill>
                  <a:srgbClr val="000000"/>
                </a:solidFill>
                <a:latin typeface="Canva Sans"/>
                <a:ea typeface="Canva Sans"/>
                <a:cs typeface="Canva Sans"/>
                <a:sym typeface="Canva Sans"/>
              </a:rPr>
              <a:t>subsample: 2 options</a:t>
            </a:r>
          </a:p>
          <a:p>
            <a:pPr algn="just">
              <a:lnSpc>
                <a:spcPts val="3000"/>
              </a:lnSpc>
            </a:pPr>
            <a:r>
              <a:rPr lang="en-US" sz="2000">
                <a:solidFill>
                  <a:srgbClr val="000000"/>
                </a:solidFill>
                <a:latin typeface="Canva Sans"/>
                <a:ea typeface="Canva Sans"/>
                <a:cs typeface="Canva Sans"/>
                <a:sym typeface="Canva Sans"/>
              </a:rPr>
              <a:t>Total combinations = 3×3×3×3×2=162</a:t>
            </a:r>
          </a:p>
          <a:p>
            <a:pPr algn="just">
              <a:lnSpc>
                <a:spcPts val="390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88324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34182"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Cleaning &amp; Preprocessing</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Analysis &amp; Modeling</a:t>
              </a:r>
            </a:p>
          </p:txBody>
        </p:sp>
      </p:grpSp>
      <p:grpSp>
        <p:nvGrpSpPr>
          <p:cNvPr name="Group 11" id="11"/>
          <p:cNvGrpSpPr/>
          <p:nvPr/>
        </p:nvGrpSpPr>
        <p:grpSpPr>
          <a:xfrm rot="0">
            <a:off x="12424419"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Freeform 14" id="14"/>
          <p:cNvSpPr/>
          <p:nvPr/>
        </p:nvSpPr>
        <p:spPr>
          <a:xfrm flipH="false" flipV="false" rot="0">
            <a:off x="9710297" y="5569583"/>
            <a:ext cx="7549003" cy="3688717"/>
          </a:xfrm>
          <a:custGeom>
            <a:avLst/>
            <a:gdLst/>
            <a:ahLst/>
            <a:cxnLst/>
            <a:rect r="r" b="b" t="t" l="l"/>
            <a:pathLst>
              <a:path h="3688717" w="7549003">
                <a:moveTo>
                  <a:pt x="0" y="0"/>
                </a:moveTo>
                <a:lnTo>
                  <a:pt x="7549003" y="0"/>
                </a:lnTo>
                <a:lnTo>
                  <a:pt x="7549003" y="3688717"/>
                </a:lnTo>
                <a:lnTo>
                  <a:pt x="0" y="3688717"/>
                </a:lnTo>
                <a:lnTo>
                  <a:pt x="0" y="0"/>
                </a:lnTo>
                <a:close/>
              </a:path>
            </a:pathLst>
          </a:custGeom>
          <a:blipFill>
            <a:blip r:embed="rId3"/>
            <a:stretch>
              <a:fillRect l="-80641" t="-83761" r="-38837" b="-68893"/>
            </a:stretch>
          </a:blipFill>
        </p:spPr>
      </p:sp>
      <p:sp>
        <p:nvSpPr>
          <p:cNvPr name="TextBox 15" id="15"/>
          <p:cNvSpPr txBox="true"/>
          <p:nvPr/>
        </p:nvSpPr>
        <p:spPr>
          <a:xfrm rot="0">
            <a:off x="1618359" y="2855282"/>
            <a:ext cx="12932026" cy="6498783"/>
          </a:xfrm>
          <a:prstGeom prst="rect">
            <a:avLst/>
          </a:prstGeom>
        </p:spPr>
        <p:txBody>
          <a:bodyPr anchor="t" rtlCol="false" tIns="0" lIns="0" bIns="0" rIns="0">
            <a:spAutoFit/>
          </a:bodyPr>
          <a:lstStyle/>
          <a:p>
            <a:pPr algn="just">
              <a:lnSpc>
                <a:spcPts val="6384"/>
              </a:lnSpc>
            </a:pPr>
            <a:r>
              <a:rPr lang="en-US" sz="4256">
                <a:solidFill>
                  <a:srgbClr val="000000"/>
                </a:solidFill>
                <a:latin typeface="Canva Sans"/>
                <a:ea typeface="Canva Sans"/>
                <a:cs typeface="Canva Sans"/>
                <a:sym typeface="Canva Sans"/>
              </a:rPr>
              <a:t>Model Evaluation:</a:t>
            </a:r>
          </a:p>
          <a:p>
            <a:pPr algn="just">
              <a:lnSpc>
                <a:spcPts val="2034"/>
              </a:lnSpc>
            </a:pPr>
          </a:p>
          <a:p>
            <a:pPr algn="just">
              <a:lnSpc>
                <a:spcPts val="3900"/>
              </a:lnSpc>
            </a:pPr>
            <a:r>
              <a:rPr lang="en-US" sz="2600">
                <a:solidFill>
                  <a:srgbClr val="000000"/>
                </a:solidFill>
                <a:latin typeface="Canva Sans"/>
                <a:ea typeface="Canva Sans"/>
                <a:cs typeface="Canva Sans"/>
                <a:sym typeface="Canva Sans"/>
              </a:rPr>
              <a:t>For both the Device Daily and Herd Daily datasets, the same process was followed to select and evaluate the best model (Gradient Boosting) on the test set. The process involves predicting on the test set and calculating key performance metrics.</a:t>
            </a:r>
          </a:p>
          <a:p>
            <a:pPr algn="just">
              <a:lnSpc>
                <a:spcPts val="3900"/>
              </a:lnSpc>
            </a:pPr>
          </a:p>
          <a:p>
            <a:pPr algn="just">
              <a:lnSpc>
                <a:spcPts val="3900"/>
              </a:lnSpc>
            </a:pPr>
            <a:r>
              <a:rPr lang="en-US" sz="2600" b="true">
                <a:solidFill>
                  <a:srgbClr val="000000"/>
                </a:solidFill>
                <a:latin typeface="Canva Sans Bold"/>
                <a:ea typeface="Canva Sans Bold"/>
                <a:cs typeface="Canva Sans Bold"/>
                <a:sym typeface="Canva Sans Bold"/>
              </a:rPr>
              <a:t>Key Steps in Model Evaluation:</a:t>
            </a:r>
          </a:p>
          <a:p>
            <a:pPr algn="just" marL="561341" indent="-280670" lvl="1">
              <a:lnSpc>
                <a:spcPts val="3900"/>
              </a:lnSpc>
              <a:buAutoNum type="arabicPeriod" startAt="1"/>
            </a:pPr>
            <a:r>
              <a:rPr lang="en-US" sz="2600">
                <a:solidFill>
                  <a:srgbClr val="000000"/>
                </a:solidFill>
                <a:latin typeface="Canva Sans"/>
                <a:ea typeface="Canva Sans"/>
                <a:cs typeface="Canva Sans"/>
                <a:sym typeface="Canva Sans"/>
              </a:rPr>
              <a:t>Select Best Model</a:t>
            </a:r>
          </a:p>
          <a:p>
            <a:pPr algn="just" marL="561341" indent="-280670" lvl="1">
              <a:lnSpc>
                <a:spcPts val="3900"/>
              </a:lnSpc>
              <a:buAutoNum type="arabicPeriod" startAt="1"/>
            </a:pPr>
            <a:r>
              <a:rPr lang="en-US" sz="2600">
                <a:solidFill>
                  <a:srgbClr val="000000"/>
                </a:solidFill>
                <a:latin typeface="Canva Sans"/>
                <a:ea typeface="Canva Sans"/>
                <a:cs typeface="Canva Sans"/>
                <a:sym typeface="Canva Sans"/>
              </a:rPr>
              <a:t>Prediction on Test Set</a:t>
            </a:r>
          </a:p>
          <a:p>
            <a:pPr algn="just" marL="561341" indent="-280670" lvl="1">
              <a:lnSpc>
                <a:spcPts val="3900"/>
              </a:lnSpc>
              <a:buAutoNum type="arabicPeriod" startAt="1"/>
            </a:pPr>
            <a:r>
              <a:rPr lang="en-US" sz="2600">
                <a:solidFill>
                  <a:srgbClr val="000000"/>
                </a:solidFill>
                <a:latin typeface="Canva Sans"/>
                <a:ea typeface="Canva Sans"/>
                <a:cs typeface="Canva Sans"/>
                <a:sym typeface="Canva Sans"/>
              </a:rPr>
              <a:t>Performance Metrics</a:t>
            </a:r>
          </a:p>
          <a:p>
            <a:pPr algn="just" marL="561341" indent="-280670" lvl="1">
              <a:lnSpc>
                <a:spcPts val="3900"/>
              </a:lnSpc>
              <a:buAutoNum type="arabicPeriod" startAt="1"/>
            </a:pPr>
            <a:r>
              <a:rPr lang="en-US" sz="2600">
                <a:solidFill>
                  <a:srgbClr val="000000"/>
                </a:solidFill>
                <a:latin typeface="Canva Sans"/>
                <a:ea typeface="Canva Sans"/>
                <a:cs typeface="Canva Sans"/>
                <a:sym typeface="Canva Sans"/>
              </a:rPr>
              <a:t>Test Set Evaluation</a:t>
            </a:r>
          </a:p>
          <a:p>
            <a:pPr algn="just">
              <a:lnSpc>
                <a:spcPts val="3900"/>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3781634" y="298232"/>
            <a:ext cx="10211953" cy="3473014"/>
          </a:xfrm>
          <a:prstGeom prst="rect">
            <a:avLst/>
          </a:prstGeom>
        </p:spPr>
        <p:txBody>
          <a:bodyPr anchor="t" rtlCol="false" tIns="0" lIns="0" bIns="0" rIns="0">
            <a:spAutoFit/>
          </a:bodyPr>
          <a:lstStyle/>
          <a:p>
            <a:pPr algn="ctr">
              <a:lnSpc>
                <a:spcPts val="8539"/>
              </a:lnSpc>
            </a:pPr>
            <a:r>
              <a:rPr lang="en-US" sz="6568" spc="32">
                <a:solidFill>
                  <a:srgbClr val="2B2C30"/>
                </a:solidFill>
                <a:latin typeface="Playfair Display"/>
                <a:ea typeface="Playfair Display"/>
                <a:cs typeface="Playfair Display"/>
                <a:sym typeface="Playfair Display"/>
              </a:rPr>
              <a:t>Client Introduction </a:t>
            </a:r>
          </a:p>
          <a:p>
            <a:pPr algn="ctr">
              <a:lnSpc>
                <a:spcPts val="8539"/>
              </a:lnSpc>
            </a:pPr>
          </a:p>
          <a:p>
            <a:pPr algn="ctr">
              <a:lnSpc>
                <a:spcPts val="6589"/>
              </a:lnSpc>
            </a:pPr>
            <a:r>
              <a:rPr lang="en-US" sz="5068" spc="25">
                <a:solidFill>
                  <a:srgbClr val="2B2C30"/>
                </a:solidFill>
                <a:latin typeface="Playfair Display"/>
                <a:ea typeface="Playfair Display"/>
                <a:cs typeface="Playfair Display"/>
                <a:sym typeface="Playfair Display"/>
              </a:rPr>
              <a:t>Dr. Kristy DiGiacomo</a:t>
            </a:r>
          </a:p>
          <a:p>
            <a:pPr algn="ctr">
              <a:lnSpc>
                <a:spcPts val="3900"/>
              </a:lnSpc>
            </a:pPr>
            <a:r>
              <a:rPr lang="en-US" sz="3000" spc="15">
                <a:solidFill>
                  <a:srgbClr val="2B2C30"/>
                </a:solidFill>
                <a:latin typeface="Playfair Display"/>
                <a:ea typeface="Playfair Display"/>
                <a:cs typeface="Playfair Display"/>
                <a:sym typeface="Playfair Display"/>
              </a:rPr>
              <a:t>Senior Lecturer</a:t>
            </a:r>
          </a:p>
        </p:txBody>
      </p:sp>
      <p:sp>
        <p:nvSpPr>
          <p:cNvPr name="TextBox 3" id="3"/>
          <p:cNvSpPr txBox="true"/>
          <p:nvPr/>
        </p:nvSpPr>
        <p:spPr>
          <a:xfrm rot="0">
            <a:off x="2064377" y="3988874"/>
            <a:ext cx="13646468" cy="1085850"/>
          </a:xfrm>
          <a:prstGeom prst="rect">
            <a:avLst/>
          </a:prstGeom>
        </p:spPr>
        <p:txBody>
          <a:bodyPr anchor="t" rtlCol="false" tIns="0" lIns="0" bIns="0" rIns="0">
            <a:spAutoFit/>
          </a:bodyPr>
          <a:lstStyle/>
          <a:p>
            <a:pPr algn="ctr">
              <a:lnSpc>
                <a:spcPts val="4499"/>
              </a:lnSpc>
            </a:pPr>
            <a:r>
              <a:rPr lang="en-US" sz="2999">
                <a:solidFill>
                  <a:srgbClr val="2B2C30"/>
                </a:solidFill>
                <a:latin typeface="Playfair Display"/>
                <a:ea typeface="Playfair Display"/>
                <a:cs typeface="Playfair Display"/>
                <a:sym typeface="Playfair Display"/>
              </a:rPr>
              <a:t>Education:  BSc (Hons) and PhD in Animal Science, The University of Melbourne</a:t>
            </a:r>
          </a:p>
          <a:p>
            <a:pPr algn="ctr">
              <a:lnSpc>
                <a:spcPts val="4499"/>
              </a:lnSpc>
              <a:spcBef>
                <a:spcPct val="0"/>
              </a:spcBef>
            </a:pPr>
          </a:p>
        </p:txBody>
      </p:sp>
      <p:sp>
        <p:nvSpPr>
          <p:cNvPr name="TextBox 4" id="4"/>
          <p:cNvSpPr txBox="true"/>
          <p:nvPr/>
        </p:nvSpPr>
        <p:spPr>
          <a:xfrm rot="0">
            <a:off x="2064377" y="4998524"/>
            <a:ext cx="14613493" cy="2209800"/>
          </a:xfrm>
          <a:prstGeom prst="rect">
            <a:avLst/>
          </a:prstGeom>
        </p:spPr>
        <p:txBody>
          <a:bodyPr anchor="t" rtlCol="false" tIns="0" lIns="0" bIns="0" rIns="0">
            <a:spAutoFit/>
          </a:bodyPr>
          <a:lstStyle/>
          <a:p>
            <a:pPr algn="l">
              <a:lnSpc>
                <a:spcPts val="4499"/>
              </a:lnSpc>
            </a:pPr>
            <a:r>
              <a:rPr lang="en-US" sz="2999">
                <a:solidFill>
                  <a:srgbClr val="2B2C30"/>
                </a:solidFill>
                <a:latin typeface="Playfair Display"/>
                <a:ea typeface="Playfair Display"/>
                <a:cs typeface="Playfair Display"/>
                <a:sym typeface="Playfair Display"/>
              </a:rPr>
              <a:t>Research Area:</a:t>
            </a:r>
          </a:p>
          <a:p>
            <a:pPr algn="l" marL="647698" indent="-323849" lvl="1">
              <a:lnSpc>
                <a:spcPts val="4499"/>
              </a:lnSpc>
              <a:buFont typeface="Arial"/>
              <a:buChar char="•"/>
            </a:pPr>
            <a:r>
              <a:rPr lang="en-US" sz="2999">
                <a:solidFill>
                  <a:srgbClr val="2B2C30"/>
                </a:solidFill>
                <a:latin typeface="Playfair Display"/>
                <a:ea typeface="Playfair Display"/>
                <a:cs typeface="Playfair Display"/>
                <a:sym typeface="Playfair Display"/>
              </a:rPr>
              <a:t>Focus on livestock nutrition, physiology, and environmental adaptation</a:t>
            </a:r>
          </a:p>
          <a:p>
            <a:pPr algn="l" marL="647698" indent="-323849" lvl="1">
              <a:lnSpc>
                <a:spcPts val="4499"/>
              </a:lnSpc>
              <a:buFont typeface="Arial"/>
              <a:buChar char="•"/>
            </a:pPr>
            <a:r>
              <a:rPr lang="en-US" sz="2999">
                <a:solidFill>
                  <a:srgbClr val="2B2C30"/>
                </a:solidFill>
                <a:latin typeface="Playfair Display"/>
                <a:ea typeface="Playfair Display"/>
                <a:cs typeface="Playfair Display"/>
                <a:sym typeface="Playfair Display"/>
              </a:rPr>
              <a:t>Studies sustainable animal feed via black soldier fly larvae (BSFL) from food waste</a:t>
            </a:r>
          </a:p>
          <a:p>
            <a:pPr algn="l">
              <a:lnSpc>
                <a:spcPts val="4499"/>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883245" y="1080728"/>
            <a:ext cx="2784237" cy="1159473"/>
            <a:chOff x="0" y="0"/>
            <a:chExt cx="975887" cy="406400"/>
          </a:xfrm>
        </p:grpSpPr>
        <p:sp>
          <p:nvSpPr>
            <p:cNvPr name="Freeform 3" id="3"/>
            <p:cNvSpPr/>
            <p:nvPr/>
          </p:nvSpPr>
          <p:spPr>
            <a:xfrm flipH="false" flipV="false" rot="0">
              <a:off x="0" y="0"/>
              <a:ext cx="975887" cy="406400"/>
            </a:xfrm>
            <a:custGeom>
              <a:avLst/>
              <a:gdLst/>
              <a:ahLst/>
              <a:cxnLst/>
              <a:rect r="r" b="b" t="t" l="l"/>
              <a:pathLst>
                <a:path h="406400" w="975887">
                  <a:moveTo>
                    <a:pt x="0" y="0"/>
                  </a:moveTo>
                  <a:lnTo>
                    <a:pt x="772687" y="0"/>
                  </a:lnTo>
                  <a:lnTo>
                    <a:pt x="975887" y="203200"/>
                  </a:lnTo>
                  <a:lnTo>
                    <a:pt x="772687" y="406400"/>
                  </a:lnTo>
                  <a:lnTo>
                    <a:pt x="0" y="406400"/>
                  </a:lnTo>
                  <a:lnTo>
                    <a:pt x="203200" y="203200"/>
                  </a:lnTo>
                  <a:lnTo>
                    <a:pt x="0" y="0"/>
                  </a:lnTo>
                  <a:close/>
                </a:path>
              </a:pathLst>
            </a:custGeom>
            <a:solidFill>
              <a:srgbClr val="AEC0D6"/>
            </a:solidFill>
            <a:ln cap="sq">
              <a:noFill/>
              <a:prstDash val="solid"/>
              <a:miter/>
            </a:ln>
          </p:spPr>
        </p:sp>
        <p:sp>
          <p:nvSpPr>
            <p:cNvPr name="TextBox 4" id="4"/>
            <p:cNvSpPr txBox="true"/>
            <p:nvPr/>
          </p:nvSpPr>
          <p:spPr>
            <a:xfrm>
              <a:off x="177800" y="-66675"/>
              <a:ext cx="721887"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Collection</a:t>
              </a:r>
            </a:p>
          </p:txBody>
        </p:sp>
      </p:grpSp>
      <p:grpSp>
        <p:nvGrpSpPr>
          <p:cNvPr name="Group 5" id="5"/>
          <p:cNvGrpSpPr/>
          <p:nvPr/>
        </p:nvGrpSpPr>
        <p:grpSpPr>
          <a:xfrm rot="0">
            <a:off x="5934182" y="1080728"/>
            <a:ext cx="2979359" cy="1159473"/>
            <a:chOff x="0" y="0"/>
            <a:chExt cx="1044278" cy="406400"/>
          </a:xfrm>
        </p:grpSpPr>
        <p:sp>
          <p:nvSpPr>
            <p:cNvPr name="Freeform 6" id="6"/>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7" id="7"/>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Cleaning &amp; Preprocessing</a:t>
              </a:r>
            </a:p>
          </p:txBody>
        </p:sp>
      </p:grpSp>
      <p:grpSp>
        <p:nvGrpSpPr>
          <p:cNvPr name="Group 8" id="8"/>
          <p:cNvGrpSpPr/>
          <p:nvPr/>
        </p:nvGrpSpPr>
        <p:grpSpPr>
          <a:xfrm rot="0">
            <a:off x="9178359" y="1080728"/>
            <a:ext cx="2979359" cy="1159473"/>
            <a:chOff x="0" y="0"/>
            <a:chExt cx="1044278" cy="406400"/>
          </a:xfrm>
        </p:grpSpPr>
        <p:sp>
          <p:nvSpPr>
            <p:cNvPr name="Freeform 9" id="9"/>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AEC0D6"/>
            </a:solidFill>
          </p:spPr>
        </p:sp>
        <p:sp>
          <p:nvSpPr>
            <p:cNvPr name="TextBox 10" id="10"/>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Data Analysis &amp; Modeling</a:t>
              </a:r>
            </a:p>
          </p:txBody>
        </p:sp>
      </p:grpSp>
      <p:grpSp>
        <p:nvGrpSpPr>
          <p:cNvPr name="Group 11" id="11"/>
          <p:cNvGrpSpPr/>
          <p:nvPr/>
        </p:nvGrpSpPr>
        <p:grpSpPr>
          <a:xfrm rot="0">
            <a:off x="12422537" y="1080728"/>
            <a:ext cx="2979359" cy="1159473"/>
            <a:chOff x="0" y="0"/>
            <a:chExt cx="1044278" cy="406400"/>
          </a:xfrm>
        </p:grpSpPr>
        <p:sp>
          <p:nvSpPr>
            <p:cNvPr name="Freeform 12" id="12"/>
            <p:cNvSpPr/>
            <p:nvPr/>
          </p:nvSpPr>
          <p:spPr>
            <a:xfrm flipH="false" flipV="false" rot="0">
              <a:off x="0" y="0"/>
              <a:ext cx="1044278" cy="406400"/>
            </a:xfrm>
            <a:custGeom>
              <a:avLst/>
              <a:gdLst/>
              <a:ahLst/>
              <a:cxnLst/>
              <a:rect r="r" b="b" t="t" l="l"/>
              <a:pathLst>
                <a:path h="406400" w="1044278">
                  <a:moveTo>
                    <a:pt x="0" y="0"/>
                  </a:moveTo>
                  <a:lnTo>
                    <a:pt x="841078" y="0"/>
                  </a:lnTo>
                  <a:lnTo>
                    <a:pt x="1044278" y="203200"/>
                  </a:lnTo>
                  <a:lnTo>
                    <a:pt x="841078" y="406400"/>
                  </a:lnTo>
                  <a:lnTo>
                    <a:pt x="0" y="406400"/>
                  </a:lnTo>
                  <a:lnTo>
                    <a:pt x="203200" y="203200"/>
                  </a:lnTo>
                  <a:lnTo>
                    <a:pt x="0" y="0"/>
                  </a:lnTo>
                  <a:close/>
                </a:path>
              </a:pathLst>
            </a:custGeom>
            <a:solidFill>
              <a:srgbClr val="3F6A9E"/>
            </a:solidFill>
          </p:spPr>
        </p:sp>
        <p:sp>
          <p:nvSpPr>
            <p:cNvPr name="TextBox 13" id="13"/>
            <p:cNvSpPr txBox="true"/>
            <p:nvPr/>
          </p:nvSpPr>
          <p:spPr>
            <a:xfrm>
              <a:off x="177800" y="-66675"/>
              <a:ext cx="790278" cy="473075"/>
            </a:xfrm>
            <a:prstGeom prst="rect">
              <a:avLst/>
            </a:prstGeom>
          </p:spPr>
          <p:txBody>
            <a:bodyPr anchor="ctr" rtlCol="false" tIns="50800" lIns="50800" bIns="50800" rIns="50800"/>
            <a:lstStyle/>
            <a:p>
              <a:pPr algn="ctr">
                <a:lnSpc>
                  <a:spcPts val="3000"/>
                </a:lnSpc>
              </a:pPr>
              <a:r>
                <a:rPr lang="en-US" b="true" sz="2000">
                  <a:solidFill>
                    <a:srgbClr val="000000"/>
                  </a:solidFill>
                  <a:latin typeface="Canva Sans Bold"/>
                  <a:ea typeface="Canva Sans Bold"/>
                  <a:cs typeface="Canva Sans Bold"/>
                  <a:sym typeface="Canva Sans Bold"/>
                </a:rPr>
                <a:t>Model Evaluation &amp; Optimization</a:t>
              </a:r>
            </a:p>
          </p:txBody>
        </p:sp>
      </p:grpSp>
      <p:sp>
        <p:nvSpPr>
          <p:cNvPr name="Freeform 14" id="14"/>
          <p:cNvSpPr/>
          <p:nvPr/>
        </p:nvSpPr>
        <p:spPr>
          <a:xfrm flipH="false" flipV="false" rot="0">
            <a:off x="12422537" y="3645643"/>
            <a:ext cx="5264129" cy="3958625"/>
          </a:xfrm>
          <a:custGeom>
            <a:avLst/>
            <a:gdLst/>
            <a:ahLst/>
            <a:cxnLst/>
            <a:rect r="r" b="b" t="t" l="l"/>
            <a:pathLst>
              <a:path h="3958625" w="5264129">
                <a:moveTo>
                  <a:pt x="0" y="0"/>
                </a:moveTo>
                <a:lnTo>
                  <a:pt x="5264129" y="0"/>
                </a:lnTo>
                <a:lnTo>
                  <a:pt x="5264129" y="3958625"/>
                </a:lnTo>
                <a:lnTo>
                  <a:pt x="0" y="3958625"/>
                </a:lnTo>
                <a:lnTo>
                  <a:pt x="0" y="0"/>
                </a:lnTo>
                <a:close/>
              </a:path>
            </a:pathLst>
          </a:custGeom>
          <a:blipFill>
            <a:blip r:embed="rId3"/>
            <a:stretch>
              <a:fillRect l="-156248" t="-111834" r="-167388" b="-105047"/>
            </a:stretch>
          </a:blipFill>
        </p:spPr>
      </p:sp>
      <p:sp>
        <p:nvSpPr>
          <p:cNvPr name="TextBox 15" id="15"/>
          <p:cNvSpPr txBox="true"/>
          <p:nvPr/>
        </p:nvSpPr>
        <p:spPr>
          <a:xfrm rot="0">
            <a:off x="1187248" y="3183787"/>
            <a:ext cx="10414801" cy="5273149"/>
          </a:xfrm>
          <a:prstGeom prst="rect">
            <a:avLst/>
          </a:prstGeom>
        </p:spPr>
        <p:txBody>
          <a:bodyPr anchor="t" rtlCol="false" tIns="0" lIns="0" bIns="0" rIns="0">
            <a:spAutoFit/>
          </a:bodyPr>
          <a:lstStyle/>
          <a:p>
            <a:pPr algn="ctr">
              <a:lnSpc>
                <a:spcPts val="6899"/>
              </a:lnSpc>
            </a:pPr>
            <a:r>
              <a:rPr lang="en-US" sz="4599">
                <a:solidFill>
                  <a:srgbClr val="000000"/>
                </a:solidFill>
                <a:latin typeface="Canva Sans"/>
                <a:ea typeface="Canva Sans"/>
                <a:cs typeface="Canva Sans"/>
                <a:sym typeface="Canva Sans"/>
              </a:rPr>
              <a:t>Results of Modeling:</a:t>
            </a:r>
          </a:p>
          <a:p>
            <a:pPr algn="just">
              <a:lnSpc>
                <a:spcPts val="2198"/>
              </a:lnSpc>
            </a:pPr>
          </a:p>
          <a:p>
            <a:pPr algn="just" marL="583257" indent="-291628" lvl="1">
              <a:lnSpc>
                <a:spcPts val="4052"/>
              </a:lnSpc>
              <a:buFont typeface="Arial"/>
              <a:buChar char="•"/>
            </a:pPr>
            <a:r>
              <a:rPr lang="en-US" sz="2701">
                <a:solidFill>
                  <a:srgbClr val="000000"/>
                </a:solidFill>
                <a:latin typeface="Canva Sans"/>
                <a:ea typeface="Canva Sans"/>
                <a:cs typeface="Canva Sans"/>
                <a:sym typeface="Canva Sans"/>
              </a:rPr>
              <a:t>The Herd Daily dataset exhibits superior predictive performance, with a near-perfect fit (high R² and low MSE).</a:t>
            </a:r>
          </a:p>
          <a:p>
            <a:pPr algn="just">
              <a:lnSpc>
                <a:spcPts val="4052"/>
              </a:lnSpc>
            </a:pPr>
          </a:p>
          <a:p>
            <a:pPr algn="just" marL="583257" indent="-291628" lvl="1">
              <a:lnSpc>
                <a:spcPts val="4052"/>
              </a:lnSpc>
              <a:buFont typeface="Arial"/>
              <a:buChar char="•"/>
            </a:pPr>
            <a:r>
              <a:rPr lang="en-US" sz="2701">
                <a:solidFill>
                  <a:srgbClr val="000000"/>
                </a:solidFill>
                <a:latin typeface="Canva Sans"/>
                <a:ea typeface="Canva Sans"/>
                <a:cs typeface="Canva Sans"/>
                <a:sym typeface="Canva Sans"/>
              </a:rPr>
              <a:t>The Device Daily dataset also shows good predictive performance, but the higher MSE reflects a larger spread in the target variable. However, the R² score indicates that the model explains over 91% of the variance.</a:t>
            </a:r>
          </a:p>
          <a:p>
            <a:pPr algn="just">
              <a:lnSpc>
                <a:spcPts val="4214"/>
              </a:lnSpc>
            </a:pP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28700" y="274326"/>
            <a:ext cx="16559815" cy="10148748"/>
          </a:xfrm>
          <a:prstGeom prst="rect">
            <a:avLst/>
          </a:prstGeom>
        </p:spPr>
        <p:txBody>
          <a:bodyPr anchor="t" rtlCol="false" tIns="0" lIns="0" bIns="0" rIns="0">
            <a:spAutoFit/>
          </a:bodyPr>
          <a:lstStyle/>
          <a:p>
            <a:pPr algn="ctr">
              <a:lnSpc>
                <a:spcPts val="9299"/>
              </a:lnSpc>
            </a:pPr>
            <a:r>
              <a:rPr lang="en-US" sz="6199" b="true">
                <a:solidFill>
                  <a:srgbClr val="000000"/>
                </a:solidFill>
                <a:latin typeface="Merriweather Bold"/>
                <a:ea typeface="Merriweather Bold"/>
                <a:cs typeface="Merriweather Bold"/>
                <a:sym typeface="Merriweather Bold"/>
              </a:rPr>
              <a:t>Conclusion</a:t>
            </a:r>
          </a:p>
          <a:p>
            <a:pPr algn="just">
              <a:lnSpc>
                <a:spcPts val="2241"/>
              </a:lnSpc>
            </a:pPr>
          </a:p>
          <a:p>
            <a:pPr algn="just">
              <a:lnSpc>
                <a:spcPts val="4131"/>
              </a:lnSpc>
            </a:pPr>
            <a:r>
              <a:rPr lang="en-US" sz="2754">
                <a:solidFill>
                  <a:srgbClr val="000000"/>
                </a:solidFill>
                <a:latin typeface="Canva Sans"/>
                <a:ea typeface="Canva Sans"/>
                <a:cs typeface="Canva Sans"/>
                <a:sym typeface="Canva Sans"/>
              </a:rPr>
              <a:t>In this project, we applied multiple modeling techniques, including time series analysis, polynomial regression, and machine learning models:</a:t>
            </a:r>
          </a:p>
          <a:p>
            <a:pPr algn="just">
              <a:lnSpc>
                <a:spcPts val="1312"/>
              </a:lnSpc>
            </a:pPr>
          </a:p>
          <a:p>
            <a:pPr algn="just" marL="594626" indent="-297313" lvl="1">
              <a:lnSpc>
                <a:spcPts val="4131"/>
              </a:lnSpc>
              <a:buFont typeface="Arial"/>
              <a:buChar char="•"/>
            </a:pPr>
            <a:r>
              <a:rPr lang="en-US" b="true" sz="2754">
                <a:solidFill>
                  <a:srgbClr val="000000"/>
                </a:solidFill>
                <a:latin typeface="Canva Sans Bold"/>
                <a:ea typeface="Canva Sans Bold"/>
                <a:cs typeface="Canva Sans Bold"/>
                <a:sym typeface="Canva Sans Bold"/>
              </a:rPr>
              <a:t>Time Series Analysis</a:t>
            </a:r>
            <a:r>
              <a:rPr lang="en-US" sz="2754">
                <a:solidFill>
                  <a:srgbClr val="000000"/>
                </a:solidFill>
                <a:latin typeface="Canva Sans"/>
                <a:ea typeface="Canva Sans"/>
                <a:cs typeface="Canva Sans"/>
                <a:sym typeface="Canva Sans"/>
              </a:rPr>
              <a:t> (e.g., SARIMA) effectively forecasted trends in milk production, showing strong alignment with validation data.</a:t>
            </a:r>
          </a:p>
          <a:p>
            <a:pPr algn="just" marL="594626" indent="-297313" lvl="1">
              <a:lnSpc>
                <a:spcPts val="4131"/>
              </a:lnSpc>
              <a:buFont typeface="Arial"/>
              <a:buChar char="•"/>
            </a:pPr>
            <a:r>
              <a:rPr lang="en-US" b="true" sz="2754">
                <a:solidFill>
                  <a:srgbClr val="000000"/>
                </a:solidFill>
                <a:latin typeface="Canva Sans Bold"/>
                <a:ea typeface="Canva Sans Bold"/>
                <a:cs typeface="Canva Sans Bold"/>
                <a:sym typeface="Canva Sans Bold"/>
              </a:rPr>
              <a:t>Polynomial Regression</a:t>
            </a:r>
            <a:r>
              <a:rPr lang="en-US" sz="2754">
                <a:solidFill>
                  <a:srgbClr val="000000"/>
                </a:solidFill>
                <a:latin typeface="Canva Sans"/>
                <a:ea typeface="Canva Sans"/>
                <a:cs typeface="Canva Sans"/>
                <a:sym typeface="Canva Sans"/>
              </a:rPr>
              <a:t> (quadratic, cubic, quartic) explained some variance, but higher-order terms (quartic) provided minimal improvement, indicating limited usefulness for complex patterns.</a:t>
            </a:r>
          </a:p>
          <a:p>
            <a:pPr algn="just" marL="594626" indent="-297313" lvl="1">
              <a:lnSpc>
                <a:spcPts val="4131"/>
              </a:lnSpc>
              <a:buFont typeface="Arial"/>
              <a:buChar char="•"/>
            </a:pPr>
            <a:r>
              <a:rPr lang="en-US" b="true" sz="2754">
                <a:solidFill>
                  <a:srgbClr val="000000"/>
                </a:solidFill>
                <a:latin typeface="Canva Sans Bold"/>
                <a:ea typeface="Canva Sans Bold"/>
                <a:cs typeface="Canva Sans Bold"/>
                <a:sym typeface="Canva Sans Bold"/>
              </a:rPr>
              <a:t>Machine Learning Models</a:t>
            </a:r>
            <a:r>
              <a:rPr lang="en-US" sz="2754">
                <a:solidFill>
                  <a:srgbClr val="000000"/>
                </a:solidFill>
                <a:latin typeface="Canva Sans"/>
                <a:ea typeface="Canva Sans"/>
                <a:cs typeface="Canva Sans"/>
                <a:sym typeface="Canva Sans"/>
              </a:rPr>
              <a:t> (Random Forest, Gradient Boosting) delivered the best performance, particularly for the Herd Daily dataset, with high R² (~0.95) and low MSE. However, Device Daily exhibited higher MSE, suggesting the need for additional features or refinement.</a:t>
            </a:r>
          </a:p>
          <a:p>
            <a:pPr algn="just">
              <a:lnSpc>
                <a:spcPts val="1609"/>
              </a:lnSpc>
            </a:pPr>
          </a:p>
          <a:p>
            <a:pPr algn="just">
              <a:lnSpc>
                <a:spcPts val="4131"/>
              </a:lnSpc>
            </a:pPr>
          </a:p>
          <a:p>
            <a:pPr algn="just">
              <a:lnSpc>
                <a:spcPts val="4131"/>
              </a:lnSpc>
            </a:pPr>
            <a:r>
              <a:rPr lang="en-US" sz="2754" b="true">
                <a:solidFill>
                  <a:srgbClr val="000000"/>
                </a:solidFill>
                <a:latin typeface="Canva Sans Bold"/>
                <a:ea typeface="Canva Sans Bold"/>
                <a:cs typeface="Canva Sans Bold"/>
                <a:sym typeface="Canva Sans Bold"/>
              </a:rPr>
              <a:t>M</a:t>
            </a:r>
            <a:r>
              <a:rPr lang="en-US" sz="2754" b="true">
                <a:solidFill>
                  <a:srgbClr val="000000"/>
                </a:solidFill>
                <a:latin typeface="Canva Sans Bold"/>
                <a:ea typeface="Canva Sans Bold"/>
                <a:cs typeface="Canva Sans Bold"/>
                <a:sym typeface="Canva Sans Bold"/>
              </a:rPr>
              <a:t>achine learning methods were most effective, while time series offered strong predictive capabilities for future trends.</a:t>
            </a:r>
          </a:p>
          <a:p>
            <a:pPr algn="just">
              <a:lnSpc>
                <a:spcPts val="4131"/>
              </a:lnSpc>
            </a:pPr>
          </a:p>
          <a:p>
            <a:pPr algn="just">
              <a:lnSpc>
                <a:spcPts val="4296"/>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938392" y="2202353"/>
            <a:ext cx="2609151" cy="2609151"/>
          </a:xfrm>
          <a:custGeom>
            <a:avLst/>
            <a:gdLst/>
            <a:ahLst/>
            <a:cxnLst/>
            <a:rect r="r" b="b" t="t" l="l"/>
            <a:pathLst>
              <a:path h="2609151" w="2609151">
                <a:moveTo>
                  <a:pt x="0" y="0"/>
                </a:moveTo>
                <a:lnTo>
                  <a:pt x="2609151" y="0"/>
                </a:lnTo>
                <a:lnTo>
                  <a:pt x="2609151" y="2609150"/>
                </a:lnTo>
                <a:lnTo>
                  <a:pt x="0" y="2609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102190" y="2325301"/>
            <a:ext cx="2486203" cy="2486203"/>
          </a:xfrm>
          <a:custGeom>
            <a:avLst/>
            <a:gdLst/>
            <a:ahLst/>
            <a:cxnLst/>
            <a:rect r="r" b="b" t="t" l="l"/>
            <a:pathLst>
              <a:path h="2486203" w="2486203">
                <a:moveTo>
                  <a:pt x="0" y="0"/>
                </a:moveTo>
                <a:lnTo>
                  <a:pt x="2486203" y="0"/>
                </a:lnTo>
                <a:lnTo>
                  <a:pt x="2486203" y="2486202"/>
                </a:lnTo>
                <a:lnTo>
                  <a:pt x="0" y="2486202"/>
                </a:lnTo>
                <a:lnTo>
                  <a:pt x="0" y="0"/>
                </a:lnTo>
                <a:close/>
              </a:path>
            </a:pathLst>
          </a:custGeom>
          <a:blipFill>
            <a:blip r:embed="rId5"/>
            <a:stretch>
              <a:fillRect l="0" t="0" r="0" b="0"/>
            </a:stretch>
          </a:blipFill>
        </p:spPr>
      </p:sp>
      <p:sp>
        <p:nvSpPr>
          <p:cNvPr name="Freeform 4" id="4"/>
          <p:cNvSpPr/>
          <p:nvPr/>
        </p:nvSpPr>
        <p:spPr>
          <a:xfrm flipH="false" flipV="false" rot="0">
            <a:off x="13249658" y="2585515"/>
            <a:ext cx="2059381" cy="1965773"/>
          </a:xfrm>
          <a:custGeom>
            <a:avLst/>
            <a:gdLst/>
            <a:ahLst/>
            <a:cxnLst/>
            <a:rect r="r" b="b" t="t" l="l"/>
            <a:pathLst>
              <a:path h="1965773" w="2059381">
                <a:moveTo>
                  <a:pt x="0" y="0"/>
                </a:moveTo>
                <a:lnTo>
                  <a:pt x="2059381" y="0"/>
                </a:lnTo>
                <a:lnTo>
                  <a:pt x="2059381" y="1965773"/>
                </a:lnTo>
                <a:lnTo>
                  <a:pt x="0" y="19657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182261" y="6828671"/>
            <a:ext cx="2085446" cy="2085446"/>
          </a:xfrm>
          <a:custGeom>
            <a:avLst/>
            <a:gdLst/>
            <a:ahLst/>
            <a:cxnLst/>
            <a:rect r="r" b="b" t="t" l="l"/>
            <a:pathLst>
              <a:path h="2085446" w="2085446">
                <a:moveTo>
                  <a:pt x="0" y="0"/>
                </a:moveTo>
                <a:lnTo>
                  <a:pt x="2085446" y="0"/>
                </a:lnTo>
                <a:lnTo>
                  <a:pt x="2085446" y="2085447"/>
                </a:lnTo>
                <a:lnTo>
                  <a:pt x="0" y="20854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177104" y="6828671"/>
            <a:ext cx="2606635" cy="2085446"/>
          </a:xfrm>
          <a:custGeom>
            <a:avLst/>
            <a:gdLst/>
            <a:ahLst/>
            <a:cxnLst/>
            <a:rect r="r" b="b" t="t" l="l"/>
            <a:pathLst>
              <a:path h="2085446" w="2606635">
                <a:moveTo>
                  <a:pt x="0" y="0"/>
                </a:moveTo>
                <a:lnTo>
                  <a:pt x="2606636" y="0"/>
                </a:lnTo>
                <a:lnTo>
                  <a:pt x="2606636" y="2085447"/>
                </a:lnTo>
                <a:lnTo>
                  <a:pt x="0" y="20854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5608825" y="-26321"/>
            <a:ext cx="7070349" cy="1478281"/>
          </a:xfrm>
          <a:prstGeom prst="rect">
            <a:avLst/>
          </a:prstGeom>
        </p:spPr>
        <p:txBody>
          <a:bodyPr anchor="t" rtlCol="false" tIns="0" lIns="0" bIns="0" rIns="0">
            <a:spAutoFit/>
          </a:bodyPr>
          <a:lstStyle/>
          <a:p>
            <a:pPr algn="ctr">
              <a:lnSpc>
                <a:spcPts val="12299"/>
              </a:lnSpc>
            </a:pPr>
            <a:r>
              <a:rPr lang="en-US" sz="8199">
                <a:solidFill>
                  <a:srgbClr val="000000"/>
                </a:solidFill>
                <a:latin typeface="Oswald"/>
                <a:ea typeface="Oswald"/>
                <a:cs typeface="Oswald"/>
                <a:sym typeface="Oswald"/>
              </a:rPr>
              <a:t>Future Scope</a:t>
            </a:r>
          </a:p>
        </p:txBody>
      </p:sp>
      <p:sp>
        <p:nvSpPr>
          <p:cNvPr name="TextBox 8" id="8"/>
          <p:cNvSpPr txBox="true"/>
          <p:nvPr/>
        </p:nvSpPr>
        <p:spPr>
          <a:xfrm rot="0">
            <a:off x="1938392" y="5229225"/>
            <a:ext cx="3095186" cy="890058"/>
          </a:xfrm>
          <a:prstGeom prst="rect">
            <a:avLst/>
          </a:prstGeom>
        </p:spPr>
        <p:txBody>
          <a:bodyPr anchor="t" rtlCol="false" tIns="0" lIns="0" bIns="0" rIns="0">
            <a:spAutoFit/>
          </a:bodyPr>
          <a:lstStyle/>
          <a:p>
            <a:pPr algn="ctr">
              <a:lnSpc>
                <a:spcPts val="3601"/>
              </a:lnSpc>
              <a:spcBef>
                <a:spcPct val="0"/>
              </a:spcBef>
            </a:pPr>
            <a:r>
              <a:rPr lang="en-US" sz="2401">
                <a:solidFill>
                  <a:srgbClr val="000000"/>
                </a:solidFill>
                <a:latin typeface="Canva Sans"/>
                <a:ea typeface="Canva Sans"/>
                <a:cs typeface="Canva Sans"/>
                <a:sym typeface="Canva Sans"/>
              </a:rPr>
              <a:t>Integrate additional data source</a:t>
            </a:r>
          </a:p>
        </p:txBody>
      </p:sp>
      <p:sp>
        <p:nvSpPr>
          <p:cNvPr name="TextBox 9" id="9"/>
          <p:cNvSpPr txBox="true"/>
          <p:nvPr/>
        </p:nvSpPr>
        <p:spPr>
          <a:xfrm rot="0">
            <a:off x="6459216" y="5298017"/>
            <a:ext cx="6021206" cy="752474"/>
          </a:xfrm>
          <a:prstGeom prst="rect">
            <a:avLst/>
          </a:prstGeom>
        </p:spPr>
        <p:txBody>
          <a:bodyPr anchor="t" rtlCol="false" tIns="0" lIns="0" bIns="0" rIns="0">
            <a:spAutoFit/>
          </a:bodyPr>
          <a:lstStyle/>
          <a:p>
            <a:pPr algn="ctr">
              <a:lnSpc>
                <a:spcPts val="3000"/>
              </a:lnSpc>
              <a:spcBef>
                <a:spcPct val="0"/>
              </a:spcBef>
            </a:pPr>
            <a:r>
              <a:rPr lang="en-US" sz="2000">
                <a:solidFill>
                  <a:srgbClr val="000000"/>
                </a:solidFill>
                <a:latin typeface="Canva Sans"/>
                <a:ea typeface="Canva Sans"/>
                <a:cs typeface="Canva Sans"/>
                <a:sym typeface="Canva Sans"/>
              </a:rPr>
              <a:t>Implement real-time data monitoring and prediction systems</a:t>
            </a:r>
          </a:p>
        </p:txBody>
      </p:sp>
      <p:sp>
        <p:nvSpPr>
          <p:cNvPr name="TextBox 10" id="10"/>
          <p:cNvSpPr txBox="true"/>
          <p:nvPr/>
        </p:nvSpPr>
        <p:spPr>
          <a:xfrm rot="0">
            <a:off x="12686708" y="5336117"/>
            <a:ext cx="4321894" cy="371474"/>
          </a:xfrm>
          <a:prstGeom prst="rect">
            <a:avLst/>
          </a:prstGeom>
        </p:spPr>
        <p:txBody>
          <a:bodyPr anchor="t" rtlCol="false" tIns="0" lIns="0" bIns="0" rIns="0">
            <a:spAutoFit/>
          </a:bodyPr>
          <a:lstStyle/>
          <a:p>
            <a:pPr algn="ctr">
              <a:lnSpc>
                <a:spcPts val="3000"/>
              </a:lnSpc>
              <a:spcBef>
                <a:spcPct val="0"/>
              </a:spcBef>
            </a:pPr>
            <a:r>
              <a:rPr lang="en-US" sz="2000">
                <a:solidFill>
                  <a:srgbClr val="000000"/>
                </a:solidFill>
                <a:latin typeface="Canva Sans"/>
                <a:ea typeface="Canva Sans"/>
                <a:cs typeface="Canva Sans"/>
                <a:sym typeface="Canva Sans"/>
              </a:rPr>
              <a:t>Explore more sophisticated models</a:t>
            </a:r>
          </a:p>
        </p:txBody>
      </p:sp>
      <p:sp>
        <p:nvSpPr>
          <p:cNvPr name="TextBox 11" id="11"/>
          <p:cNvSpPr txBox="true"/>
          <p:nvPr/>
        </p:nvSpPr>
        <p:spPr>
          <a:xfrm rot="0">
            <a:off x="4347778" y="9191625"/>
            <a:ext cx="3754413" cy="371474"/>
          </a:xfrm>
          <a:prstGeom prst="rect">
            <a:avLst/>
          </a:prstGeom>
        </p:spPr>
        <p:txBody>
          <a:bodyPr anchor="t" rtlCol="false" tIns="0" lIns="0" bIns="0" rIns="0">
            <a:spAutoFit/>
          </a:bodyPr>
          <a:lstStyle/>
          <a:p>
            <a:pPr algn="ctr">
              <a:lnSpc>
                <a:spcPts val="3000"/>
              </a:lnSpc>
              <a:spcBef>
                <a:spcPct val="0"/>
              </a:spcBef>
            </a:pPr>
            <a:r>
              <a:rPr lang="en-US" sz="2000">
                <a:solidFill>
                  <a:srgbClr val="000000"/>
                </a:solidFill>
                <a:latin typeface="Canva Sans"/>
                <a:ea typeface="Canva Sans"/>
                <a:cs typeface="Canva Sans"/>
                <a:sym typeface="Canva Sans"/>
              </a:rPr>
              <a:t>Extend time series forecasting </a:t>
            </a:r>
          </a:p>
        </p:txBody>
      </p:sp>
      <p:sp>
        <p:nvSpPr>
          <p:cNvPr name="TextBox 12" id="12"/>
          <p:cNvSpPr txBox="true"/>
          <p:nvPr/>
        </p:nvSpPr>
        <p:spPr>
          <a:xfrm rot="0">
            <a:off x="10387101" y="9180925"/>
            <a:ext cx="4460554" cy="382174"/>
          </a:xfrm>
          <a:prstGeom prst="rect">
            <a:avLst/>
          </a:prstGeom>
        </p:spPr>
        <p:txBody>
          <a:bodyPr anchor="t" rtlCol="false" tIns="0" lIns="0" bIns="0" rIns="0">
            <a:spAutoFit/>
          </a:bodyPr>
          <a:lstStyle/>
          <a:p>
            <a:pPr algn="ctr">
              <a:lnSpc>
                <a:spcPts val="3199"/>
              </a:lnSpc>
              <a:spcBef>
                <a:spcPct val="0"/>
              </a:spcBef>
            </a:pPr>
            <a:r>
              <a:rPr lang="en-US" sz="2132">
                <a:solidFill>
                  <a:srgbClr val="000000"/>
                </a:solidFill>
                <a:latin typeface="Canva Sans"/>
                <a:ea typeface="Canva Sans"/>
                <a:cs typeface="Canva Sans"/>
                <a:sym typeface="Canva Sans"/>
              </a:rPr>
              <a:t>Focus on creating new features</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7445855" y="3324225"/>
            <a:ext cx="4789810" cy="2557041"/>
          </a:xfrm>
          <a:prstGeom prst="rect">
            <a:avLst/>
          </a:prstGeom>
        </p:spPr>
        <p:txBody>
          <a:bodyPr anchor="t" rtlCol="false" tIns="0" lIns="0" bIns="0" rIns="0">
            <a:spAutoFit/>
          </a:bodyPr>
          <a:lstStyle/>
          <a:p>
            <a:pPr algn="ctr">
              <a:lnSpc>
                <a:spcPts val="21204"/>
              </a:lnSpc>
              <a:spcBef>
                <a:spcPct val="0"/>
              </a:spcBef>
            </a:pPr>
            <a:r>
              <a:rPr lang="en-US" b="true" sz="14136">
                <a:solidFill>
                  <a:srgbClr val="000000"/>
                </a:solidFill>
                <a:latin typeface="Merriweather Bold"/>
                <a:ea typeface="Merriweather Bold"/>
                <a:cs typeface="Merriweather Bold"/>
                <a:sym typeface="Merriweather Bold"/>
              </a:rPr>
              <a:t>Q &amp; A</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F2EF"/>
        </a:solidFill>
      </p:bgPr>
    </p:bg>
    <p:spTree>
      <p:nvGrpSpPr>
        <p:cNvPr id="1" name=""/>
        <p:cNvGrpSpPr/>
        <p:nvPr/>
      </p:nvGrpSpPr>
      <p:grpSpPr>
        <a:xfrm>
          <a:off x="0" y="0"/>
          <a:ext cx="0" cy="0"/>
          <a:chOff x="0" y="0"/>
          <a:chExt cx="0" cy="0"/>
        </a:xfrm>
      </p:grpSpPr>
      <p:grpSp>
        <p:nvGrpSpPr>
          <p:cNvPr name="Group 2" id="2"/>
          <p:cNvGrpSpPr/>
          <p:nvPr/>
        </p:nvGrpSpPr>
        <p:grpSpPr>
          <a:xfrm rot="0">
            <a:off x="-800028" y="8575277"/>
            <a:ext cx="19754692" cy="2734548"/>
            <a:chOff x="0" y="0"/>
            <a:chExt cx="4606412" cy="637644"/>
          </a:xfrm>
        </p:grpSpPr>
        <p:sp>
          <p:nvSpPr>
            <p:cNvPr name="Freeform 3" id="3"/>
            <p:cNvSpPr/>
            <p:nvPr/>
          </p:nvSpPr>
          <p:spPr>
            <a:xfrm flipH="false" flipV="false" rot="0">
              <a:off x="0" y="0"/>
              <a:ext cx="4606412" cy="637644"/>
            </a:xfrm>
            <a:custGeom>
              <a:avLst/>
              <a:gdLst/>
              <a:ahLst/>
              <a:cxnLst/>
              <a:rect r="r" b="b" t="t" l="l"/>
              <a:pathLst>
                <a:path h="637644" w="4606412">
                  <a:moveTo>
                    <a:pt x="0" y="0"/>
                  </a:moveTo>
                  <a:lnTo>
                    <a:pt x="4606412" y="0"/>
                  </a:lnTo>
                  <a:lnTo>
                    <a:pt x="4606412" y="637644"/>
                  </a:lnTo>
                  <a:lnTo>
                    <a:pt x="0" y="637644"/>
                  </a:lnTo>
                  <a:close/>
                </a:path>
              </a:pathLst>
            </a:custGeom>
            <a:solidFill>
              <a:srgbClr val="222222"/>
            </a:solidFill>
          </p:spPr>
        </p:sp>
        <p:sp>
          <p:nvSpPr>
            <p:cNvPr name="TextBox 4" id="4"/>
            <p:cNvSpPr txBox="true"/>
            <p:nvPr/>
          </p:nvSpPr>
          <p:spPr>
            <a:xfrm>
              <a:off x="0" y="-38100"/>
              <a:ext cx="4606412" cy="67574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85857" y="1570551"/>
            <a:ext cx="8581315" cy="5109120"/>
          </a:xfrm>
          <a:prstGeom prst="rect">
            <a:avLst/>
          </a:prstGeom>
        </p:spPr>
        <p:txBody>
          <a:bodyPr anchor="t" rtlCol="false" tIns="0" lIns="0" bIns="0" rIns="0">
            <a:spAutoFit/>
          </a:bodyPr>
          <a:lstStyle/>
          <a:p>
            <a:pPr algn="l">
              <a:lnSpc>
                <a:spcPts val="13271"/>
              </a:lnSpc>
            </a:pPr>
            <a:r>
              <a:rPr lang="en-US" sz="13271">
                <a:solidFill>
                  <a:srgbClr val="000000"/>
                </a:solidFill>
                <a:latin typeface="Oswald"/>
                <a:ea typeface="Oswald"/>
                <a:cs typeface="Oswald"/>
                <a:sym typeface="Oswald"/>
              </a:rPr>
              <a:t>Thank you for watching &amp; listening！</a:t>
            </a:r>
          </a:p>
        </p:txBody>
      </p:sp>
      <p:grpSp>
        <p:nvGrpSpPr>
          <p:cNvPr name="Group 6" id="6"/>
          <p:cNvGrpSpPr/>
          <p:nvPr/>
        </p:nvGrpSpPr>
        <p:grpSpPr>
          <a:xfrm rot="0">
            <a:off x="10757969" y="-3390773"/>
            <a:ext cx="6501331" cy="5013197"/>
            <a:chOff x="0" y="0"/>
            <a:chExt cx="1515985" cy="1168981"/>
          </a:xfrm>
        </p:grpSpPr>
        <p:sp>
          <p:nvSpPr>
            <p:cNvPr name="Freeform 7" id="7"/>
            <p:cNvSpPr/>
            <p:nvPr/>
          </p:nvSpPr>
          <p:spPr>
            <a:xfrm flipH="false" flipV="false" rot="0">
              <a:off x="0" y="0"/>
              <a:ext cx="1515985" cy="1168980"/>
            </a:xfrm>
            <a:custGeom>
              <a:avLst/>
              <a:gdLst/>
              <a:ahLst/>
              <a:cxnLst/>
              <a:rect r="r" b="b" t="t" l="l"/>
              <a:pathLst>
                <a:path h="1168980" w="1515985">
                  <a:moveTo>
                    <a:pt x="60732" y="0"/>
                  </a:moveTo>
                  <a:lnTo>
                    <a:pt x="1455253" y="0"/>
                  </a:lnTo>
                  <a:cubicBezTo>
                    <a:pt x="1471360" y="0"/>
                    <a:pt x="1486807" y="6399"/>
                    <a:pt x="1498197" y="17788"/>
                  </a:cubicBezTo>
                  <a:cubicBezTo>
                    <a:pt x="1509586" y="29177"/>
                    <a:pt x="1515985" y="44625"/>
                    <a:pt x="1515985" y="60732"/>
                  </a:cubicBezTo>
                  <a:lnTo>
                    <a:pt x="1515985" y="1108249"/>
                  </a:lnTo>
                  <a:cubicBezTo>
                    <a:pt x="1515985" y="1124356"/>
                    <a:pt x="1509586" y="1139803"/>
                    <a:pt x="1498197" y="1151193"/>
                  </a:cubicBezTo>
                  <a:cubicBezTo>
                    <a:pt x="1486807" y="1162582"/>
                    <a:pt x="1471360" y="1168980"/>
                    <a:pt x="1455253" y="1168980"/>
                  </a:cubicBezTo>
                  <a:lnTo>
                    <a:pt x="60732" y="1168980"/>
                  </a:lnTo>
                  <a:cubicBezTo>
                    <a:pt x="44625" y="1168980"/>
                    <a:pt x="29177" y="1162582"/>
                    <a:pt x="17788" y="1151193"/>
                  </a:cubicBezTo>
                  <a:cubicBezTo>
                    <a:pt x="6399" y="1139803"/>
                    <a:pt x="0" y="1124356"/>
                    <a:pt x="0" y="1108249"/>
                  </a:cubicBezTo>
                  <a:lnTo>
                    <a:pt x="0" y="60732"/>
                  </a:lnTo>
                  <a:cubicBezTo>
                    <a:pt x="0" y="44625"/>
                    <a:pt x="6399" y="29177"/>
                    <a:pt x="17788" y="17788"/>
                  </a:cubicBezTo>
                  <a:cubicBezTo>
                    <a:pt x="29177" y="6399"/>
                    <a:pt x="44625" y="0"/>
                    <a:pt x="60732" y="0"/>
                  </a:cubicBezTo>
                  <a:close/>
                </a:path>
              </a:pathLst>
            </a:custGeom>
            <a:solidFill>
              <a:srgbClr val="7E8F4A"/>
            </a:solidFill>
          </p:spPr>
        </p:sp>
        <p:sp>
          <p:nvSpPr>
            <p:cNvPr name="TextBox 8" id="8"/>
            <p:cNvSpPr txBox="true"/>
            <p:nvPr/>
          </p:nvSpPr>
          <p:spPr>
            <a:xfrm>
              <a:off x="0" y="-38100"/>
              <a:ext cx="1515985" cy="120708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757969" y="2021520"/>
            <a:ext cx="6501331" cy="5870734"/>
            <a:chOff x="0" y="0"/>
            <a:chExt cx="8668441" cy="7827646"/>
          </a:xfrm>
        </p:grpSpPr>
        <p:pic>
          <p:nvPicPr>
            <p:cNvPr name="Picture 10" id="10"/>
            <p:cNvPicPr>
              <a:picLocks noChangeAspect="true"/>
            </p:cNvPicPr>
            <p:nvPr/>
          </p:nvPicPr>
          <p:blipFill>
            <a:blip r:embed="rId2"/>
            <a:srcRect l="9108" t="0" r="17109" b="0"/>
            <a:stretch>
              <a:fillRect/>
            </a:stretch>
          </p:blipFill>
          <p:spPr>
            <a:xfrm flipH="false" flipV="false">
              <a:off x="0" y="0"/>
              <a:ext cx="8668441" cy="7827646"/>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895596" y="3657345"/>
            <a:ext cx="4767719" cy="6356958"/>
          </a:xfrm>
          <a:custGeom>
            <a:avLst/>
            <a:gdLst/>
            <a:ahLst/>
            <a:cxnLst/>
            <a:rect r="r" b="b" t="t" l="l"/>
            <a:pathLst>
              <a:path h="6356958" w="4767719">
                <a:moveTo>
                  <a:pt x="0" y="0"/>
                </a:moveTo>
                <a:lnTo>
                  <a:pt x="4767719" y="0"/>
                </a:lnTo>
                <a:lnTo>
                  <a:pt x="4767719"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6950289" y="3657345"/>
            <a:ext cx="4767719" cy="6356958"/>
          </a:xfrm>
          <a:custGeom>
            <a:avLst/>
            <a:gdLst/>
            <a:ahLst/>
            <a:cxnLst/>
            <a:rect r="r" b="b" t="t" l="l"/>
            <a:pathLst>
              <a:path h="6356958" w="4767719">
                <a:moveTo>
                  <a:pt x="0" y="0"/>
                </a:moveTo>
                <a:lnTo>
                  <a:pt x="4767719" y="0"/>
                </a:lnTo>
                <a:lnTo>
                  <a:pt x="4767719"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13131242" y="4408812"/>
            <a:ext cx="4013969" cy="5605490"/>
          </a:xfrm>
          <a:custGeom>
            <a:avLst/>
            <a:gdLst/>
            <a:ahLst/>
            <a:cxnLst/>
            <a:rect r="r" b="b" t="t" l="l"/>
            <a:pathLst>
              <a:path h="5605490" w="4013969">
                <a:moveTo>
                  <a:pt x="0" y="0"/>
                </a:moveTo>
                <a:lnTo>
                  <a:pt x="4013969" y="0"/>
                </a:lnTo>
                <a:lnTo>
                  <a:pt x="4013969" y="5605491"/>
                </a:lnTo>
                <a:lnTo>
                  <a:pt x="0" y="5605491"/>
                </a:lnTo>
                <a:lnTo>
                  <a:pt x="0" y="0"/>
                </a:lnTo>
                <a:close/>
              </a:path>
            </a:pathLst>
          </a:custGeom>
          <a:blipFill>
            <a:blip r:embed="rId4"/>
            <a:stretch>
              <a:fillRect l="0" t="0" r="-4737" b="0"/>
            </a:stretch>
          </a:blipFill>
        </p:spPr>
      </p:sp>
      <p:sp>
        <p:nvSpPr>
          <p:cNvPr name="Freeform 5" id="5"/>
          <p:cNvSpPr/>
          <p:nvPr/>
        </p:nvSpPr>
        <p:spPr>
          <a:xfrm flipH="false" flipV="false" rot="0">
            <a:off x="12670811" y="443831"/>
            <a:ext cx="5239069" cy="2946976"/>
          </a:xfrm>
          <a:custGeom>
            <a:avLst/>
            <a:gdLst/>
            <a:ahLst/>
            <a:cxnLst/>
            <a:rect r="r" b="b" t="t" l="l"/>
            <a:pathLst>
              <a:path h="2946976" w="5239069">
                <a:moveTo>
                  <a:pt x="0" y="0"/>
                </a:moveTo>
                <a:lnTo>
                  <a:pt x="5239069" y="0"/>
                </a:lnTo>
                <a:lnTo>
                  <a:pt x="5239069" y="2946976"/>
                </a:lnTo>
                <a:lnTo>
                  <a:pt x="0" y="2946976"/>
                </a:lnTo>
                <a:lnTo>
                  <a:pt x="0" y="0"/>
                </a:lnTo>
                <a:close/>
              </a:path>
            </a:pathLst>
          </a:custGeom>
          <a:blipFill>
            <a:blip r:embed="rId5"/>
            <a:stretch>
              <a:fillRect l="0" t="0" r="0" b="0"/>
            </a:stretch>
          </a:blipFill>
        </p:spPr>
      </p:sp>
      <p:sp>
        <p:nvSpPr>
          <p:cNvPr name="TextBox 6" id="6"/>
          <p:cNvSpPr txBox="true"/>
          <p:nvPr/>
        </p:nvSpPr>
        <p:spPr>
          <a:xfrm rot="0">
            <a:off x="767489" y="626073"/>
            <a:ext cx="10349754" cy="1558289"/>
          </a:xfrm>
          <a:prstGeom prst="rect">
            <a:avLst/>
          </a:prstGeom>
        </p:spPr>
        <p:txBody>
          <a:bodyPr anchor="t" rtlCol="false" tIns="0" lIns="0" bIns="0" rIns="0">
            <a:spAutoFit/>
          </a:bodyPr>
          <a:lstStyle/>
          <a:p>
            <a:pPr algn="ctr">
              <a:lnSpc>
                <a:spcPts val="12900"/>
              </a:lnSpc>
              <a:spcBef>
                <a:spcPct val="0"/>
              </a:spcBef>
            </a:pPr>
            <a:r>
              <a:rPr lang="en-US" sz="8600">
                <a:solidFill>
                  <a:srgbClr val="000000"/>
                </a:solidFill>
                <a:latin typeface="Playfair Display"/>
                <a:ea typeface="Playfair Display"/>
                <a:cs typeface="Playfair Display"/>
                <a:sym typeface="Playfair Display"/>
              </a:rPr>
              <a:t>Trip to Dookie Dairy</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71" y="741377"/>
            <a:ext cx="16230600" cy="821056"/>
          </a:xfrm>
          <a:prstGeom prst="rect">
            <a:avLst/>
          </a:prstGeom>
        </p:spPr>
        <p:txBody>
          <a:bodyPr anchor="t" rtlCol="false" tIns="0" lIns="0" bIns="0" rIns="0">
            <a:spAutoFit/>
          </a:bodyPr>
          <a:lstStyle/>
          <a:p>
            <a:pPr algn="l">
              <a:lnSpc>
                <a:spcPts val="6719"/>
              </a:lnSpc>
              <a:spcBef>
                <a:spcPct val="0"/>
              </a:spcBef>
            </a:pPr>
            <a:r>
              <a:rPr lang="en-US" b="true" sz="4799" spc="1089">
                <a:solidFill>
                  <a:srgbClr val="2B2C30"/>
                </a:solidFill>
                <a:latin typeface="Playfair Display Bold"/>
                <a:ea typeface="Playfair Display Bold"/>
                <a:cs typeface="Playfair Display Bold"/>
                <a:sym typeface="Playfair Display Bold"/>
              </a:rPr>
              <a:t>TABLE OF CONTENTS</a:t>
            </a:r>
          </a:p>
        </p:txBody>
      </p:sp>
      <p:sp>
        <p:nvSpPr>
          <p:cNvPr name="TextBox 4" id="4"/>
          <p:cNvSpPr txBox="true"/>
          <p:nvPr/>
        </p:nvSpPr>
        <p:spPr>
          <a:xfrm rot="0">
            <a:off x="1006871" y="2540317"/>
            <a:ext cx="8582057" cy="6476846"/>
          </a:xfrm>
          <a:prstGeom prst="rect">
            <a:avLst/>
          </a:prstGeom>
        </p:spPr>
        <p:txBody>
          <a:bodyPr anchor="t" rtlCol="false" tIns="0" lIns="0" bIns="0" rIns="0">
            <a:spAutoFit/>
          </a:bodyPr>
          <a:lstStyle/>
          <a:p>
            <a:pPr algn="just" marL="861581" indent="-430791" lvl="1">
              <a:lnSpc>
                <a:spcPts val="7462"/>
              </a:lnSpc>
              <a:buFont typeface="Arial"/>
              <a:buChar char="•"/>
            </a:pPr>
            <a:r>
              <a:rPr lang="en-US" sz="3990">
                <a:solidFill>
                  <a:srgbClr val="2B2C30"/>
                </a:solidFill>
                <a:latin typeface="Playfair Display"/>
                <a:ea typeface="Playfair Display"/>
                <a:cs typeface="Playfair Display"/>
                <a:sym typeface="Playfair Display"/>
              </a:rPr>
              <a:t>Project Overview and Scope</a:t>
            </a:r>
          </a:p>
          <a:p>
            <a:pPr algn="just" marL="861581" indent="-430791" lvl="1">
              <a:lnSpc>
                <a:spcPts val="7462"/>
              </a:lnSpc>
              <a:buFont typeface="Arial"/>
              <a:buChar char="•"/>
            </a:pPr>
            <a:r>
              <a:rPr lang="en-US" sz="3990">
                <a:solidFill>
                  <a:srgbClr val="2B2C30"/>
                </a:solidFill>
                <a:latin typeface="Playfair Display"/>
                <a:ea typeface="Playfair Display"/>
                <a:cs typeface="Playfair Display"/>
                <a:sym typeface="Playfair Display"/>
              </a:rPr>
              <a:t>The Lely Horizon application</a:t>
            </a:r>
          </a:p>
          <a:p>
            <a:pPr algn="just" marL="861581" indent="-430791" lvl="1">
              <a:lnSpc>
                <a:spcPts val="7462"/>
              </a:lnSpc>
              <a:buFont typeface="Arial"/>
              <a:buChar char="•"/>
            </a:pPr>
            <a:r>
              <a:rPr lang="en-US" sz="3990">
                <a:solidFill>
                  <a:srgbClr val="2B2C30"/>
                </a:solidFill>
                <a:latin typeface="Playfair Display"/>
                <a:ea typeface="Playfair Display"/>
                <a:cs typeface="Playfair Display"/>
                <a:sym typeface="Playfair Display"/>
              </a:rPr>
              <a:t>Key Challenges</a:t>
            </a:r>
          </a:p>
          <a:p>
            <a:pPr algn="just" marL="861581" indent="-430791" lvl="1">
              <a:lnSpc>
                <a:spcPts val="7462"/>
              </a:lnSpc>
              <a:buFont typeface="Arial"/>
              <a:buChar char="•"/>
            </a:pPr>
            <a:r>
              <a:rPr lang="en-US" sz="3990">
                <a:solidFill>
                  <a:srgbClr val="2B2C30"/>
                </a:solidFill>
                <a:latin typeface="Playfair Display"/>
                <a:ea typeface="Playfair Display"/>
                <a:cs typeface="Playfair Display"/>
                <a:sym typeface="Playfair Display"/>
              </a:rPr>
              <a:t>Data Science Workflow explained </a:t>
            </a:r>
          </a:p>
          <a:p>
            <a:pPr algn="just" marL="861581" indent="-430791" lvl="1">
              <a:lnSpc>
                <a:spcPts val="7462"/>
              </a:lnSpc>
              <a:buFont typeface="Arial"/>
              <a:buChar char="•"/>
            </a:pPr>
            <a:r>
              <a:rPr lang="en-US" sz="3990">
                <a:solidFill>
                  <a:srgbClr val="2B2C30"/>
                </a:solidFill>
                <a:latin typeface="Playfair Display"/>
                <a:ea typeface="Playfair Display"/>
                <a:cs typeface="Playfair Display"/>
                <a:sym typeface="Playfair Display"/>
              </a:rPr>
              <a:t>Data Science Pipeline</a:t>
            </a:r>
          </a:p>
          <a:p>
            <a:pPr algn="just" marL="861581" indent="-430791" lvl="1">
              <a:lnSpc>
                <a:spcPts val="7462"/>
              </a:lnSpc>
              <a:buFont typeface="Arial"/>
              <a:buChar char="•"/>
            </a:pPr>
            <a:r>
              <a:rPr lang="en-US" sz="3990">
                <a:solidFill>
                  <a:srgbClr val="2B2C30"/>
                </a:solidFill>
                <a:latin typeface="Playfair Display"/>
                <a:ea typeface="Playfair Display"/>
                <a:cs typeface="Playfair Display"/>
                <a:sym typeface="Playfair Display"/>
              </a:rPr>
              <a:t>Conclusion</a:t>
            </a:r>
          </a:p>
          <a:p>
            <a:pPr algn="just" marL="861581" indent="-430791" lvl="1">
              <a:lnSpc>
                <a:spcPts val="7462"/>
              </a:lnSpc>
              <a:buFont typeface="Arial"/>
              <a:buChar char="•"/>
            </a:pPr>
            <a:r>
              <a:rPr lang="en-US" sz="3990">
                <a:solidFill>
                  <a:srgbClr val="2B2C30"/>
                </a:solidFill>
                <a:latin typeface="Playfair Display"/>
                <a:ea typeface="Playfair Display"/>
                <a:cs typeface="Playfair Display"/>
                <a:sym typeface="Playfair Display"/>
              </a:rPr>
              <a:t>Future Scope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754510" y="2447630"/>
            <a:ext cx="12030503" cy="6303051"/>
          </a:xfrm>
          <a:prstGeom prst="rect">
            <a:avLst/>
          </a:prstGeom>
        </p:spPr>
        <p:txBody>
          <a:bodyPr anchor="t" rtlCol="false" tIns="0" lIns="0" bIns="0" rIns="0">
            <a:spAutoFit/>
          </a:bodyPr>
          <a:lstStyle/>
          <a:p>
            <a:pPr algn="l" marL="1030877" indent="-515438" lvl="1">
              <a:lnSpc>
                <a:spcPts val="6207"/>
              </a:lnSpc>
              <a:buFont typeface="Arial"/>
              <a:buChar char="•"/>
            </a:pPr>
            <a:r>
              <a:rPr lang="en-US" sz="4774" spc="23">
                <a:solidFill>
                  <a:srgbClr val="2B2C30"/>
                </a:solidFill>
                <a:latin typeface="Playfair Display"/>
                <a:ea typeface="Playfair Display"/>
                <a:cs typeface="Playfair Display"/>
                <a:sym typeface="Playfair Display"/>
              </a:rPr>
              <a:t>Analyze extensive data from cow dairy systems.</a:t>
            </a:r>
          </a:p>
          <a:p>
            <a:pPr algn="l" marL="1030877" indent="-515438" lvl="1">
              <a:lnSpc>
                <a:spcPts val="6207"/>
              </a:lnSpc>
              <a:buFont typeface="Arial"/>
              <a:buChar char="•"/>
            </a:pPr>
            <a:r>
              <a:rPr lang="en-US" sz="4774" spc="23">
                <a:solidFill>
                  <a:srgbClr val="2B2C30"/>
                </a:solidFill>
                <a:latin typeface="Playfair Display"/>
                <a:ea typeface="Playfair Display"/>
                <a:cs typeface="Playfair Display"/>
                <a:sym typeface="Playfair Display"/>
              </a:rPr>
              <a:t>Address data underutilization in dairy research.</a:t>
            </a:r>
          </a:p>
          <a:p>
            <a:pPr algn="l" marL="1030877" indent="-515438" lvl="1">
              <a:lnSpc>
                <a:spcPts val="6207"/>
              </a:lnSpc>
              <a:buFont typeface="Arial"/>
              <a:buChar char="•"/>
            </a:pPr>
            <a:r>
              <a:rPr lang="en-US" sz="4774" spc="23">
                <a:solidFill>
                  <a:srgbClr val="2B2C30"/>
                </a:solidFill>
                <a:latin typeface="Playfair Display"/>
                <a:ea typeface="Playfair Display"/>
                <a:cs typeface="Playfair Display"/>
                <a:sym typeface="Playfair Display"/>
              </a:rPr>
              <a:t>Explore relationships and key drivers of production.</a:t>
            </a:r>
          </a:p>
          <a:p>
            <a:pPr algn="l" marL="1030877" indent="-515438" lvl="1">
              <a:lnSpc>
                <a:spcPts val="6207"/>
              </a:lnSpc>
              <a:buFont typeface="Arial"/>
              <a:buChar char="•"/>
            </a:pPr>
            <a:r>
              <a:rPr lang="en-US" sz="4774" spc="23">
                <a:solidFill>
                  <a:srgbClr val="2B2C30"/>
                </a:solidFill>
                <a:latin typeface="Playfair Display"/>
                <a:ea typeface="Playfair Display"/>
                <a:cs typeface="Playfair Display"/>
                <a:sym typeface="Playfair Display"/>
              </a:rPr>
              <a:t>Use data insights to enhance decision-making in dairy processes.</a:t>
            </a: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28700" y="588327"/>
            <a:ext cx="16230600" cy="844551"/>
          </a:xfrm>
          <a:prstGeom prst="rect">
            <a:avLst/>
          </a:prstGeom>
        </p:spPr>
        <p:txBody>
          <a:bodyPr anchor="t" rtlCol="false" tIns="0" lIns="0" bIns="0" rIns="0">
            <a:spAutoFit/>
          </a:bodyPr>
          <a:lstStyle/>
          <a:p>
            <a:pPr algn="l">
              <a:lnSpc>
                <a:spcPts val="6999"/>
              </a:lnSpc>
              <a:spcBef>
                <a:spcPct val="0"/>
              </a:spcBef>
            </a:pPr>
            <a:r>
              <a:rPr lang="en-US" b="true" sz="4999" spc="1134">
                <a:solidFill>
                  <a:srgbClr val="2B2C30"/>
                </a:solidFill>
                <a:latin typeface="Playfair Display Bold"/>
                <a:ea typeface="Playfair Display Bold"/>
                <a:cs typeface="Playfair Display Bold"/>
                <a:sym typeface="Playfair Display Bold"/>
              </a:rPr>
              <a:t>PROJECT OVERVIEW AND SCOPE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841504" y="8878304"/>
            <a:ext cx="1264725" cy="1264725"/>
          </a:xfrm>
          <a:custGeom>
            <a:avLst/>
            <a:gdLst/>
            <a:ahLst/>
            <a:cxnLst/>
            <a:rect r="r" b="b" t="t" l="l"/>
            <a:pathLst>
              <a:path h="1264725" w="1264725">
                <a:moveTo>
                  <a:pt x="0" y="0"/>
                </a:moveTo>
                <a:lnTo>
                  <a:pt x="1264726" y="0"/>
                </a:lnTo>
                <a:lnTo>
                  <a:pt x="1264726" y="1264725"/>
                </a:lnTo>
                <a:lnTo>
                  <a:pt x="0" y="1264725"/>
                </a:lnTo>
                <a:lnTo>
                  <a:pt x="0" y="0"/>
                </a:lnTo>
                <a:close/>
              </a:path>
            </a:pathLst>
          </a:custGeom>
          <a:blipFill>
            <a:blip r:embed="rId3"/>
            <a:stretch>
              <a:fillRect l="0" t="0" r="0" b="0"/>
            </a:stretch>
          </a:blipFill>
        </p:spPr>
      </p:sp>
      <p:sp>
        <p:nvSpPr>
          <p:cNvPr name="Freeform 3" id="3"/>
          <p:cNvSpPr/>
          <p:nvPr/>
        </p:nvSpPr>
        <p:spPr>
          <a:xfrm flipH="false" flipV="false" rot="0">
            <a:off x="10748355" y="1571108"/>
            <a:ext cx="7151003" cy="4452624"/>
          </a:xfrm>
          <a:custGeom>
            <a:avLst/>
            <a:gdLst/>
            <a:ahLst/>
            <a:cxnLst/>
            <a:rect r="r" b="b" t="t" l="l"/>
            <a:pathLst>
              <a:path h="4452624" w="7151003">
                <a:moveTo>
                  <a:pt x="0" y="0"/>
                </a:moveTo>
                <a:lnTo>
                  <a:pt x="7151003" y="0"/>
                </a:lnTo>
                <a:lnTo>
                  <a:pt x="7151003" y="4452624"/>
                </a:lnTo>
                <a:lnTo>
                  <a:pt x="0" y="4452624"/>
                </a:lnTo>
                <a:lnTo>
                  <a:pt x="0" y="0"/>
                </a:lnTo>
                <a:close/>
              </a:path>
            </a:pathLst>
          </a:custGeom>
          <a:blipFill>
            <a:blip r:embed="rId4"/>
            <a:stretch>
              <a:fillRect l="-5347" t="0" r="-5347" b="0"/>
            </a:stretch>
          </a:blipFill>
        </p:spPr>
      </p:sp>
      <p:sp>
        <p:nvSpPr>
          <p:cNvPr name="TextBox 4" id="4"/>
          <p:cNvSpPr txBox="true"/>
          <p:nvPr/>
        </p:nvSpPr>
        <p:spPr>
          <a:xfrm rot="0">
            <a:off x="570002" y="1513958"/>
            <a:ext cx="9509685" cy="6093460"/>
          </a:xfrm>
          <a:prstGeom prst="rect">
            <a:avLst/>
          </a:prstGeom>
        </p:spPr>
        <p:txBody>
          <a:bodyPr anchor="t" rtlCol="false" tIns="0" lIns="0" bIns="0" rIns="0">
            <a:spAutoFit/>
          </a:bodyPr>
          <a:lstStyle/>
          <a:p>
            <a:pPr algn="l">
              <a:lnSpc>
                <a:spcPts val="8060"/>
              </a:lnSpc>
            </a:pPr>
            <a:r>
              <a:rPr lang="en-US" sz="6200" spc="31">
                <a:solidFill>
                  <a:srgbClr val="2B2C30"/>
                </a:solidFill>
                <a:latin typeface="Playfair Display"/>
                <a:ea typeface="Playfair Display"/>
                <a:cs typeface="Playfair Display"/>
                <a:sym typeface="Playfair Display"/>
              </a:rPr>
              <a:t>A farm management tool designed to elevate data for forecasting performances and offering clear choices for farming optimization.</a:t>
            </a:r>
          </a:p>
        </p:txBody>
      </p:sp>
      <p:sp>
        <p:nvSpPr>
          <p:cNvPr name="TextBox 5" id="5"/>
          <p:cNvSpPr txBox="true"/>
          <p:nvPr/>
        </p:nvSpPr>
        <p:spPr>
          <a:xfrm rot="0">
            <a:off x="15028087" y="9429750"/>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Lely </a:t>
            </a:r>
          </a:p>
          <a:p>
            <a:pPr algn="l">
              <a:lnSpc>
                <a:spcPts val="2717"/>
              </a:lnSpc>
            </a:pPr>
            <a:r>
              <a:rPr lang="en-US" sz="2986" spc="14">
                <a:solidFill>
                  <a:srgbClr val="2B2C30"/>
                </a:solidFill>
                <a:latin typeface="Playfair Display"/>
                <a:ea typeface="Playfair Display"/>
                <a:cs typeface="Playfair Display"/>
                <a:sym typeface="Playfair Display"/>
              </a:rPr>
              <a:t>Horizon</a:t>
            </a:r>
          </a:p>
        </p:txBody>
      </p:sp>
      <p:sp>
        <p:nvSpPr>
          <p:cNvPr name="TextBox 6" id="6"/>
          <p:cNvSpPr txBox="true"/>
          <p:nvPr/>
        </p:nvSpPr>
        <p:spPr>
          <a:xfrm rot="0">
            <a:off x="10748355" y="6198629"/>
            <a:ext cx="7151003" cy="407670"/>
          </a:xfrm>
          <a:prstGeom prst="rect">
            <a:avLst/>
          </a:prstGeom>
        </p:spPr>
        <p:txBody>
          <a:bodyPr anchor="t" rtlCol="false" tIns="0" lIns="0" bIns="0" rIns="0">
            <a:spAutoFit/>
          </a:bodyPr>
          <a:lstStyle/>
          <a:p>
            <a:pPr algn="l">
              <a:lnSpc>
                <a:spcPts val="1679"/>
              </a:lnSpc>
              <a:spcBef>
                <a:spcPct val="0"/>
              </a:spcBef>
            </a:pPr>
            <a:r>
              <a:rPr lang="en-US" b="true" sz="1200" spc="6">
                <a:solidFill>
                  <a:srgbClr val="2B2C30"/>
                </a:solidFill>
                <a:latin typeface="Playfair Display Bold"/>
                <a:ea typeface="Playfair Display Bold"/>
                <a:cs typeface="Playfair Display Bold"/>
                <a:sym typeface="Playfair Display Bold"/>
              </a:rPr>
              <a:t>I</a:t>
            </a:r>
            <a:r>
              <a:rPr lang="en-US" b="true" sz="1200" spc="6">
                <a:solidFill>
                  <a:srgbClr val="2B2C30"/>
                </a:solidFill>
                <a:latin typeface="Playfair Display Bold"/>
                <a:ea typeface="Playfair Display Bold"/>
                <a:cs typeface="Playfair Display Bold"/>
                <a:sym typeface="Playfair Display Bold"/>
              </a:rPr>
              <a:t>mage Source:</a:t>
            </a:r>
            <a:r>
              <a:rPr lang="en-US" sz="1200" spc="6">
                <a:solidFill>
                  <a:srgbClr val="2B2C30"/>
                </a:solidFill>
                <a:latin typeface="Playfair Display"/>
                <a:ea typeface="Playfair Display"/>
                <a:cs typeface="Playfair Display"/>
                <a:sym typeface="Playfair Display"/>
              </a:rPr>
              <a:t> Lely Horizon, "Connect and Collect Data", Lely. Retrieved from https://www.lely.com/au/solutions/farm-management/horizon/connect-collect/ on May 13, 2024.</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728908" y="725573"/>
            <a:ext cx="16230600" cy="811530"/>
          </a:xfrm>
          <a:prstGeom prst="rect">
            <a:avLst/>
          </a:prstGeom>
        </p:spPr>
        <p:txBody>
          <a:bodyPr anchor="t" rtlCol="false" tIns="0" lIns="0" bIns="0" rIns="0">
            <a:spAutoFit/>
          </a:bodyPr>
          <a:lstStyle/>
          <a:p>
            <a:pPr algn="l">
              <a:lnSpc>
                <a:spcPts val="6719"/>
              </a:lnSpc>
              <a:spcBef>
                <a:spcPct val="0"/>
              </a:spcBef>
            </a:pPr>
            <a:r>
              <a:rPr lang="en-US" b="true" sz="4800" spc="1089">
                <a:solidFill>
                  <a:srgbClr val="2B2C30"/>
                </a:solidFill>
                <a:latin typeface="Merriweather Bold"/>
                <a:ea typeface="Merriweather Bold"/>
                <a:cs typeface="Merriweather Bold"/>
                <a:sym typeface="Merriweather Bold"/>
              </a:rPr>
              <a:t>KEY CHALLENGES</a:t>
            </a:r>
          </a:p>
        </p:txBody>
      </p:sp>
      <p:grpSp>
        <p:nvGrpSpPr>
          <p:cNvPr name="Group 3" id="3"/>
          <p:cNvGrpSpPr/>
          <p:nvPr/>
        </p:nvGrpSpPr>
        <p:grpSpPr>
          <a:xfrm rot="0">
            <a:off x="0" y="2225863"/>
            <a:ext cx="11309601" cy="113096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5" id="5"/>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6" id="6"/>
          <p:cNvGrpSpPr/>
          <p:nvPr/>
        </p:nvGrpSpPr>
        <p:grpSpPr>
          <a:xfrm rot="0">
            <a:off x="1052197" y="4535268"/>
            <a:ext cx="9000196" cy="900019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9" id="9"/>
          <p:cNvGrpSpPr/>
          <p:nvPr/>
        </p:nvGrpSpPr>
        <p:grpSpPr>
          <a:xfrm rot="0">
            <a:off x="2260382" y="7254536"/>
            <a:ext cx="6583826" cy="658382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TextBox 12" id="12"/>
          <p:cNvSpPr txBox="true"/>
          <p:nvPr/>
        </p:nvSpPr>
        <p:spPr>
          <a:xfrm rot="0">
            <a:off x="2991928" y="5488185"/>
            <a:ext cx="5120733" cy="805815"/>
          </a:xfrm>
          <a:prstGeom prst="rect">
            <a:avLst/>
          </a:prstGeom>
        </p:spPr>
        <p:txBody>
          <a:bodyPr anchor="t" rtlCol="false" tIns="0" lIns="0" bIns="0" rIns="0">
            <a:spAutoFit/>
          </a:bodyPr>
          <a:lstStyle/>
          <a:p>
            <a:pPr algn="ctr">
              <a:lnSpc>
                <a:spcPts val="6720"/>
              </a:lnSpc>
            </a:pPr>
            <a:r>
              <a:rPr lang="en-US" b="true" sz="4200">
                <a:solidFill>
                  <a:srgbClr val="2B2C30"/>
                </a:solidFill>
                <a:latin typeface="Public Sans Bold"/>
                <a:ea typeface="Public Sans Bold"/>
                <a:cs typeface="Public Sans Bold"/>
                <a:sym typeface="Public Sans Bold"/>
              </a:rPr>
              <a:t>Data Size</a:t>
            </a:r>
          </a:p>
        </p:txBody>
      </p:sp>
      <p:sp>
        <p:nvSpPr>
          <p:cNvPr name="TextBox 13" id="13"/>
          <p:cNvSpPr txBox="true"/>
          <p:nvPr/>
        </p:nvSpPr>
        <p:spPr>
          <a:xfrm rot="0">
            <a:off x="-2569365" y="8320723"/>
            <a:ext cx="16243320" cy="1653540"/>
          </a:xfrm>
          <a:prstGeom prst="rect">
            <a:avLst/>
          </a:prstGeom>
        </p:spPr>
        <p:txBody>
          <a:bodyPr anchor="t" rtlCol="false" tIns="0" lIns="0" bIns="0" rIns="0">
            <a:spAutoFit/>
          </a:bodyPr>
          <a:lstStyle/>
          <a:p>
            <a:pPr algn="ctr">
              <a:lnSpc>
                <a:spcPts val="6720"/>
              </a:lnSpc>
            </a:pPr>
            <a:r>
              <a:rPr lang="en-US" sz="4200" b="true">
                <a:solidFill>
                  <a:srgbClr val="2B2C30"/>
                </a:solidFill>
                <a:latin typeface="Public Sans Bold"/>
                <a:ea typeface="Public Sans Bold"/>
                <a:cs typeface="Public Sans Bold"/>
                <a:sym typeface="Public Sans Bold"/>
              </a:rPr>
              <a:t>Data Download </a:t>
            </a:r>
          </a:p>
          <a:p>
            <a:pPr algn="ctr">
              <a:lnSpc>
                <a:spcPts val="6720"/>
              </a:lnSpc>
            </a:pPr>
            <a:r>
              <a:rPr lang="en-US" b="true" sz="4200">
                <a:solidFill>
                  <a:srgbClr val="2B2C30"/>
                </a:solidFill>
                <a:latin typeface="Public Sans Bold"/>
                <a:ea typeface="Public Sans Bold"/>
                <a:cs typeface="Public Sans Bold"/>
                <a:sym typeface="Public Sans Bold"/>
              </a:rPr>
              <a:t>Challenges</a:t>
            </a:r>
          </a:p>
        </p:txBody>
      </p:sp>
      <p:sp>
        <p:nvSpPr>
          <p:cNvPr name="TextBox 14" id="14"/>
          <p:cNvSpPr txBox="true"/>
          <p:nvPr/>
        </p:nvSpPr>
        <p:spPr>
          <a:xfrm rot="0">
            <a:off x="2991928" y="3110745"/>
            <a:ext cx="5120733" cy="805815"/>
          </a:xfrm>
          <a:prstGeom prst="rect">
            <a:avLst/>
          </a:prstGeom>
        </p:spPr>
        <p:txBody>
          <a:bodyPr anchor="t" rtlCol="false" tIns="0" lIns="0" bIns="0" rIns="0">
            <a:spAutoFit/>
          </a:bodyPr>
          <a:lstStyle/>
          <a:p>
            <a:pPr algn="ctr">
              <a:lnSpc>
                <a:spcPts val="6720"/>
              </a:lnSpc>
            </a:pPr>
            <a:r>
              <a:rPr lang="en-US" b="true" sz="4200">
                <a:solidFill>
                  <a:srgbClr val="2B2C30"/>
                </a:solidFill>
                <a:latin typeface="Public Sans Bold"/>
                <a:ea typeface="Public Sans Bold"/>
                <a:cs typeface="Public Sans Bold"/>
                <a:sym typeface="Public Sans Bold"/>
              </a:rPr>
              <a:t>Modeling Results</a:t>
            </a:r>
          </a:p>
        </p:txBody>
      </p:sp>
      <p:grpSp>
        <p:nvGrpSpPr>
          <p:cNvPr name="Group 15" id="15"/>
          <p:cNvGrpSpPr/>
          <p:nvPr/>
        </p:nvGrpSpPr>
        <p:grpSpPr>
          <a:xfrm rot="0">
            <a:off x="12207804" y="1993811"/>
            <a:ext cx="5184354" cy="5614346"/>
            <a:chOff x="0" y="0"/>
            <a:chExt cx="6912472" cy="7485795"/>
          </a:xfrm>
        </p:grpSpPr>
        <p:sp>
          <p:nvSpPr>
            <p:cNvPr name="TextBox 16" id="16"/>
            <p:cNvSpPr txBox="true"/>
            <p:nvPr/>
          </p:nvSpPr>
          <p:spPr>
            <a:xfrm rot="0">
              <a:off x="0" y="-66675"/>
              <a:ext cx="6912472"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Data Download Challenges</a:t>
              </a:r>
            </a:p>
          </p:txBody>
        </p:sp>
        <p:sp>
          <p:nvSpPr>
            <p:cNvPr name="TextBox 17" id="17"/>
            <p:cNvSpPr txBox="true"/>
            <p:nvPr/>
          </p:nvSpPr>
          <p:spPr>
            <a:xfrm rot="0">
              <a:off x="0" y="733849"/>
              <a:ext cx="6912472" cy="1859492"/>
            </a:xfrm>
            <a:prstGeom prst="rect">
              <a:avLst/>
            </a:prstGeom>
          </p:spPr>
          <p:txBody>
            <a:bodyPr anchor="t" rtlCol="false" tIns="0" lIns="0" bIns="0" rIns="0">
              <a:spAutoFit/>
            </a:bodyPr>
            <a:lstStyle/>
            <a:p>
              <a:pPr algn="l">
                <a:lnSpc>
                  <a:spcPts val="2799"/>
                </a:lnSpc>
              </a:pPr>
              <a:r>
                <a:rPr lang="en-US" sz="1999">
                  <a:solidFill>
                    <a:srgbClr val="2B2C30"/>
                  </a:solidFill>
                  <a:latin typeface="Public Sans"/>
                  <a:ea typeface="Public Sans"/>
                  <a:cs typeface="Public Sans"/>
                  <a:sym typeface="Public Sans"/>
                </a:rPr>
                <a:t>Challenges in downloading data from the Lely Horizon software included a poor user interface and lack of a user manual, which led to time-consuming setup.</a:t>
              </a:r>
            </a:p>
          </p:txBody>
        </p:sp>
        <p:sp>
          <p:nvSpPr>
            <p:cNvPr name="TextBox 18" id="18"/>
            <p:cNvSpPr txBox="true"/>
            <p:nvPr/>
          </p:nvSpPr>
          <p:spPr>
            <a:xfrm rot="0">
              <a:off x="0" y="3084402"/>
              <a:ext cx="6912472"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Data Size</a:t>
              </a:r>
            </a:p>
          </p:txBody>
        </p:sp>
        <p:sp>
          <p:nvSpPr>
            <p:cNvPr name="TextBox 19" id="19"/>
            <p:cNvSpPr txBox="true"/>
            <p:nvPr/>
          </p:nvSpPr>
          <p:spPr>
            <a:xfrm rot="0">
              <a:off x="0" y="3884926"/>
              <a:ext cx="6912472" cy="919692"/>
            </a:xfrm>
            <a:prstGeom prst="rect">
              <a:avLst/>
            </a:prstGeom>
          </p:spPr>
          <p:txBody>
            <a:bodyPr anchor="t" rtlCol="false" tIns="0" lIns="0" bIns="0" rIns="0">
              <a:spAutoFit/>
            </a:bodyPr>
            <a:lstStyle/>
            <a:p>
              <a:pPr algn="l">
                <a:lnSpc>
                  <a:spcPts val="2799"/>
                </a:lnSpc>
              </a:pPr>
              <a:r>
                <a:rPr lang="en-US" sz="1999">
                  <a:solidFill>
                    <a:srgbClr val="2B2C30"/>
                  </a:solidFill>
                  <a:latin typeface="Public Sans"/>
                  <a:ea typeface="Public Sans"/>
                  <a:cs typeface="Public Sans"/>
                  <a:sym typeface="Public Sans"/>
                </a:rPr>
                <a:t> Despite merging datasets, the overall data size was smaller than expected.</a:t>
              </a:r>
            </a:p>
          </p:txBody>
        </p:sp>
        <p:sp>
          <p:nvSpPr>
            <p:cNvPr name="TextBox 20" id="20"/>
            <p:cNvSpPr txBox="true"/>
            <p:nvPr/>
          </p:nvSpPr>
          <p:spPr>
            <a:xfrm rot="0">
              <a:off x="0" y="5295680"/>
              <a:ext cx="6912472"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Modeling Results</a:t>
              </a:r>
            </a:p>
          </p:txBody>
        </p:sp>
        <p:sp>
          <p:nvSpPr>
            <p:cNvPr name="TextBox 21" id="21"/>
            <p:cNvSpPr txBox="true"/>
            <p:nvPr/>
          </p:nvSpPr>
          <p:spPr>
            <a:xfrm rot="0">
              <a:off x="0" y="6096203"/>
              <a:ext cx="6912472" cy="1389592"/>
            </a:xfrm>
            <a:prstGeom prst="rect">
              <a:avLst/>
            </a:prstGeom>
          </p:spPr>
          <p:txBody>
            <a:bodyPr anchor="t" rtlCol="false" tIns="0" lIns="0" bIns="0" rIns="0">
              <a:spAutoFit/>
            </a:bodyPr>
            <a:lstStyle/>
            <a:p>
              <a:pPr algn="l">
                <a:lnSpc>
                  <a:spcPts val="2799"/>
                </a:lnSpc>
              </a:pPr>
              <a:r>
                <a:rPr lang="en-US" sz="1999">
                  <a:solidFill>
                    <a:srgbClr val="2B2C30"/>
                  </a:solidFill>
                  <a:latin typeface="Public Sans"/>
                  <a:ea typeface="Public Sans"/>
                  <a:cs typeface="Public Sans"/>
                  <a:sym typeface="Public Sans"/>
                </a:rPr>
                <a:t>The data modeling results fell short of expectations due to the limited data size, highlighting potential challenges ahead.</a:t>
              </a: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2607584" y="293601"/>
            <a:ext cx="2520041" cy="1939960"/>
            <a:chOff x="0" y="0"/>
            <a:chExt cx="812800" cy="625704"/>
          </a:xfrm>
        </p:grpSpPr>
        <p:sp>
          <p:nvSpPr>
            <p:cNvPr name="Freeform 3" id="3"/>
            <p:cNvSpPr/>
            <p:nvPr/>
          </p:nvSpPr>
          <p:spPr>
            <a:xfrm flipH="false" flipV="false" rot="0">
              <a:off x="0" y="0"/>
              <a:ext cx="812800" cy="625704"/>
            </a:xfrm>
            <a:custGeom>
              <a:avLst/>
              <a:gdLst/>
              <a:ahLst/>
              <a:cxnLst/>
              <a:rect r="r" b="b" t="t" l="l"/>
              <a:pathLst>
                <a:path h="625704" w="812800">
                  <a:moveTo>
                    <a:pt x="406400" y="0"/>
                  </a:moveTo>
                  <a:cubicBezTo>
                    <a:pt x="181951" y="0"/>
                    <a:pt x="0" y="140069"/>
                    <a:pt x="0" y="312852"/>
                  </a:cubicBezTo>
                  <a:cubicBezTo>
                    <a:pt x="0" y="485635"/>
                    <a:pt x="181951" y="625704"/>
                    <a:pt x="406400" y="625704"/>
                  </a:cubicBezTo>
                  <a:cubicBezTo>
                    <a:pt x="630849" y="625704"/>
                    <a:pt x="812800" y="485635"/>
                    <a:pt x="812800" y="312852"/>
                  </a:cubicBezTo>
                  <a:cubicBezTo>
                    <a:pt x="812800" y="140069"/>
                    <a:pt x="630849" y="0"/>
                    <a:pt x="406400" y="0"/>
                  </a:cubicBezTo>
                  <a:close/>
                </a:path>
              </a:pathLst>
            </a:custGeom>
            <a:solidFill>
              <a:srgbClr val="7695BA"/>
            </a:solidFill>
          </p:spPr>
        </p:sp>
        <p:sp>
          <p:nvSpPr>
            <p:cNvPr name="TextBox 4" id="4"/>
            <p:cNvSpPr txBox="true"/>
            <p:nvPr/>
          </p:nvSpPr>
          <p:spPr>
            <a:xfrm>
              <a:off x="76200" y="-17540"/>
              <a:ext cx="660400" cy="584584"/>
            </a:xfrm>
            <a:prstGeom prst="rect">
              <a:avLst/>
            </a:prstGeom>
          </p:spPr>
          <p:txBody>
            <a:bodyPr anchor="ctr" rtlCol="false" tIns="50800" lIns="50800" bIns="50800" rIns="50800"/>
            <a:lstStyle/>
            <a:p>
              <a:pPr algn="ctr">
                <a:lnSpc>
                  <a:spcPts val="3900"/>
                </a:lnSpc>
              </a:pPr>
              <a:r>
                <a:rPr lang="en-US" b="true" sz="2600">
                  <a:solidFill>
                    <a:srgbClr val="FFFFFF"/>
                  </a:solidFill>
                  <a:latin typeface="Playfair Display Bold"/>
                  <a:ea typeface="Playfair Display Bold"/>
                  <a:cs typeface="Playfair Display Bold"/>
                  <a:sym typeface="Playfair Display Bold"/>
                </a:rPr>
                <a:t>Data Collection</a:t>
              </a:r>
            </a:p>
          </p:txBody>
        </p:sp>
      </p:grpSp>
      <p:grpSp>
        <p:nvGrpSpPr>
          <p:cNvPr name="Group 5" id="5"/>
          <p:cNvGrpSpPr/>
          <p:nvPr/>
        </p:nvGrpSpPr>
        <p:grpSpPr>
          <a:xfrm rot="0">
            <a:off x="6816715" y="2233561"/>
            <a:ext cx="2520041" cy="1939960"/>
            <a:chOff x="0" y="0"/>
            <a:chExt cx="812800" cy="625704"/>
          </a:xfrm>
        </p:grpSpPr>
        <p:sp>
          <p:nvSpPr>
            <p:cNvPr name="Freeform 6" id="6"/>
            <p:cNvSpPr/>
            <p:nvPr/>
          </p:nvSpPr>
          <p:spPr>
            <a:xfrm flipH="false" flipV="false" rot="0">
              <a:off x="0" y="0"/>
              <a:ext cx="812800" cy="625704"/>
            </a:xfrm>
            <a:custGeom>
              <a:avLst/>
              <a:gdLst/>
              <a:ahLst/>
              <a:cxnLst/>
              <a:rect r="r" b="b" t="t" l="l"/>
              <a:pathLst>
                <a:path h="625704" w="812800">
                  <a:moveTo>
                    <a:pt x="406400" y="0"/>
                  </a:moveTo>
                  <a:cubicBezTo>
                    <a:pt x="181951" y="0"/>
                    <a:pt x="0" y="140069"/>
                    <a:pt x="0" y="312852"/>
                  </a:cubicBezTo>
                  <a:cubicBezTo>
                    <a:pt x="0" y="485635"/>
                    <a:pt x="181951" y="625704"/>
                    <a:pt x="406400" y="625704"/>
                  </a:cubicBezTo>
                  <a:cubicBezTo>
                    <a:pt x="630849" y="625704"/>
                    <a:pt x="812800" y="485635"/>
                    <a:pt x="812800" y="312852"/>
                  </a:cubicBezTo>
                  <a:cubicBezTo>
                    <a:pt x="812800" y="140069"/>
                    <a:pt x="630849" y="0"/>
                    <a:pt x="406400" y="0"/>
                  </a:cubicBezTo>
                  <a:close/>
                </a:path>
              </a:pathLst>
            </a:custGeom>
            <a:solidFill>
              <a:srgbClr val="7695BA"/>
            </a:solidFill>
          </p:spPr>
        </p:sp>
        <p:sp>
          <p:nvSpPr>
            <p:cNvPr name="TextBox 7" id="7"/>
            <p:cNvSpPr txBox="true"/>
            <p:nvPr/>
          </p:nvSpPr>
          <p:spPr>
            <a:xfrm>
              <a:off x="76200" y="-17540"/>
              <a:ext cx="660400" cy="584584"/>
            </a:xfrm>
            <a:prstGeom prst="rect">
              <a:avLst/>
            </a:prstGeom>
          </p:spPr>
          <p:txBody>
            <a:bodyPr anchor="ctr" rtlCol="false" tIns="50800" lIns="50800" bIns="50800" rIns="50800"/>
            <a:lstStyle/>
            <a:p>
              <a:pPr algn="ctr">
                <a:lnSpc>
                  <a:spcPts val="3900"/>
                </a:lnSpc>
              </a:pPr>
              <a:r>
                <a:rPr lang="en-US" b="true" sz="2600">
                  <a:solidFill>
                    <a:srgbClr val="FFFFFF"/>
                  </a:solidFill>
                  <a:latin typeface="Playfair Display Bold"/>
                  <a:ea typeface="Playfair Display Bold"/>
                  <a:cs typeface="Playfair Display Bold"/>
                  <a:sym typeface="Playfair Display Bold"/>
                </a:rPr>
                <a:t>Data Processing</a:t>
              </a:r>
            </a:p>
          </p:txBody>
        </p:sp>
      </p:grpSp>
      <p:grpSp>
        <p:nvGrpSpPr>
          <p:cNvPr name="Group 8" id="8"/>
          <p:cNvGrpSpPr/>
          <p:nvPr/>
        </p:nvGrpSpPr>
        <p:grpSpPr>
          <a:xfrm rot="0">
            <a:off x="11056863" y="4173520"/>
            <a:ext cx="2520041" cy="1984357"/>
            <a:chOff x="0" y="0"/>
            <a:chExt cx="812800" cy="640024"/>
          </a:xfrm>
        </p:grpSpPr>
        <p:sp>
          <p:nvSpPr>
            <p:cNvPr name="Freeform 9" id="9"/>
            <p:cNvSpPr/>
            <p:nvPr/>
          </p:nvSpPr>
          <p:spPr>
            <a:xfrm flipH="false" flipV="false" rot="0">
              <a:off x="0" y="0"/>
              <a:ext cx="812800" cy="640024"/>
            </a:xfrm>
            <a:custGeom>
              <a:avLst/>
              <a:gdLst/>
              <a:ahLst/>
              <a:cxnLst/>
              <a:rect r="r" b="b" t="t" l="l"/>
              <a:pathLst>
                <a:path h="640024" w="812800">
                  <a:moveTo>
                    <a:pt x="406400" y="0"/>
                  </a:moveTo>
                  <a:cubicBezTo>
                    <a:pt x="181951" y="0"/>
                    <a:pt x="0" y="143274"/>
                    <a:pt x="0" y="320012"/>
                  </a:cubicBezTo>
                  <a:cubicBezTo>
                    <a:pt x="0" y="496750"/>
                    <a:pt x="181951" y="640024"/>
                    <a:pt x="406400" y="640024"/>
                  </a:cubicBezTo>
                  <a:cubicBezTo>
                    <a:pt x="630849" y="640024"/>
                    <a:pt x="812800" y="496750"/>
                    <a:pt x="812800" y="320012"/>
                  </a:cubicBezTo>
                  <a:cubicBezTo>
                    <a:pt x="812800" y="143274"/>
                    <a:pt x="630849" y="0"/>
                    <a:pt x="406400" y="0"/>
                  </a:cubicBezTo>
                  <a:close/>
                </a:path>
              </a:pathLst>
            </a:custGeom>
            <a:solidFill>
              <a:srgbClr val="7695BA"/>
            </a:solidFill>
          </p:spPr>
        </p:sp>
        <p:sp>
          <p:nvSpPr>
            <p:cNvPr name="TextBox 10" id="10"/>
            <p:cNvSpPr txBox="true"/>
            <p:nvPr/>
          </p:nvSpPr>
          <p:spPr>
            <a:xfrm>
              <a:off x="76200" y="-16198"/>
              <a:ext cx="660400" cy="596219"/>
            </a:xfrm>
            <a:prstGeom prst="rect">
              <a:avLst/>
            </a:prstGeom>
          </p:spPr>
          <p:txBody>
            <a:bodyPr anchor="ctr" rtlCol="false" tIns="50800" lIns="50800" bIns="50800" rIns="50800"/>
            <a:lstStyle/>
            <a:p>
              <a:pPr algn="ctr">
                <a:lnSpc>
                  <a:spcPts val="3900"/>
                </a:lnSpc>
              </a:pPr>
              <a:r>
                <a:rPr lang="en-US" b="true" sz="2600">
                  <a:solidFill>
                    <a:srgbClr val="FFFFFF"/>
                  </a:solidFill>
                  <a:latin typeface="Playfair Display Bold"/>
                  <a:ea typeface="Playfair Display Bold"/>
                  <a:cs typeface="Playfair Display Bold"/>
                  <a:sym typeface="Playfair Display Bold"/>
                </a:rPr>
                <a:t>Exploratory Data Analysis</a:t>
              </a:r>
            </a:p>
          </p:txBody>
        </p:sp>
      </p:grpSp>
      <p:grpSp>
        <p:nvGrpSpPr>
          <p:cNvPr name="Group 11" id="11"/>
          <p:cNvGrpSpPr/>
          <p:nvPr/>
        </p:nvGrpSpPr>
        <p:grpSpPr>
          <a:xfrm rot="0">
            <a:off x="6513733" y="5759089"/>
            <a:ext cx="2520041" cy="1939960"/>
            <a:chOff x="0" y="0"/>
            <a:chExt cx="812800" cy="625704"/>
          </a:xfrm>
        </p:grpSpPr>
        <p:sp>
          <p:nvSpPr>
            <p:cNvPr name="Freeform 12" id="12"/>
            <p:cNvSpPr/>
            <p:nvPr/>
          </p:nvSpPr>
          <p:spPr>
            <a:xfrm flipH="false" flipV="false" rot="0">
              <a:off x="0" y="0"/>
              <a:ext cx="812800" cy="625704"/>
            </a:xfrm>
            <a:custGeom>
              <a:avLst/>
              <a:gdLst/>
              <a:ahLst/>
              <a:cxnLst/>
              <a:rect r="r" b="b" t="t" l="l"/>
              <a:pathLst>
                <a:path h="625704" w="812800">
                  <a:moveTo>
                    <a:pt x="406400" y="0"/>
                  </a:moveTo>
                  <a:cubicBezTo>
                    <a:pt x="181951" y="0"/>
                    <a:pt x="0" y="140069"/>
                    <a:pt x="0" y="312852"/>
                  </a:cubicBezTo>
                  <a:cubicBezTo>
                    <a:pt x="0" y="485635"/>
                    <a:pt x="181951" y="625704"/>
                    <a:pt x="406400" y="625704"/>
                  </a:cubicBezTo>
                  <a:cubicBezTo>
                    <a:pt x="630849" y="625704"/>
                    <a:pt x="812800" y="485635"/>
                    <a:pt x="812800" y="312852"/>
                  </a:cubicBezTo>
                  <a:cubicBezTo>
                    <a:pt x="812800" y="140069"/>
                    <a:pt x="630849" y="0"/>
                    <a:pt x="406400" y="0"/>
                  </a:cubicBezTo>
                  <a:close/>
                </a:path>
              </a:pathLst>
            </a:custGeom>
            <a:solidFill>
              <a:srgbClr val="7695BA"/>
            </a:solidFill>
          </p:spPr>
        </p:sp>
        <p:sp>
          <p:nvSpPr>
            <p:cNvPr name="TextBox 13" id="13"/>
            <p:cNvSpPr txBox="true"/>
            <p:nvPr/>
          </p:nvSpPr>
          <p:spPr>
            <a:xfrm>
              <a:off x="76200" y="-17540"/>
              <a:ext cx="660400" cy="584584"/>
            </a:xfrm>
            <a:prstGeom prst="rect">
              <a:avLst/>
            </a:prstGeom>
          </p:spPr>
          <p:txBody>
            <a:bodyPr anchor="ctr" rtlCol="false" tIns="50800" lIns="50800" bIns="50800" rIns="50800"/>
            <a:lstStyle/>
            <a:p>
              <a:pPr algn="ctr">
                <a:lnSpc>
                  <a:spcPts val="3900"/>
                </a:lnSpc>
              </a:pPr>
              <a:r>
                <a:rPr lang="en-US" b="true" sz="2600">
                  <a:solidFill>
                    <a:srgbClr val="FFFFFF"/>
                  </a:solidFill>
                  <a:latin typeface="Playfair Display Bold"/>
                  <a:ea typeface="Playfair Display Bold"/>
                  <a:cs typeface="Playfair Display Bold"/>
                  <a:sym typeface="Playfair Display Bold"/>
                </a:rPr>
                <a:t>Data Modelling</a:t>
              </a:r>
            </a:p>
          </p:txBody>
        </p:sp>
      </p:grpSp>
      <p:grpSp>
        <p:nvGrpSpPr>
          <p:cNvPr name="Group 14" id="14"/>
          <p:cNvGrpSpPr/>
          <p:nvPr/>
        </p:nvGrpSpPr>
        <p:grpSpPr>
          <a:xfrm rot="0">
            <a:off x="2061580" y="7105016"/>
            <a:ext cx="2520041" cy="1939960"/>
            <a:chOff x="0" y="0"/>
            <a:chExt cx="812800" cy="625704"/>
          </a:xfrm>
        </p:grpSpPr>
        <p:sp>
          <p:nvSpPr>
            <p:cNvPr name="Freeform 15" id="15"/>
            <p:cNvSpPr/>
            <p:nvPr/>
          </p:nvSpPr>
          <p:spPr>
            <a:xfrm flipH="false" flipV="false" rot="0">
              <a:off x="0" y="0"/>
              <a:ext cx="812800" cy="625704"/>
            </a:xfrm>
            <a:custGeom>
              <a:avLst/>
              <a:gdLst/>
              <a:ahLst/>
              <a:cxnLst/>
              <a:rect r="r" b="b" t="t" l="l"/>
              <a:pathLst>
                <a:path h="625704" w="812800">
                  <a:moveTo>
                    <a:pt x="406400" y="0"/>
                  </a:moveTo>
                  <a:cubicBezTo>
                    <a:pt x="181951" y="0"/>
                    <a:pt x="0" y="140069"/>
                    <a:pt x="0" y="312852"/>
                  </a:cubicBezTo>
                  <a:cubicBezTo>
                    <a:pt x="0" y="485635"/>
                    <a:pt x="181951" y="625704"/>
                    <a:pt x="406400" y="625704"/>
                  </a:cubicBezTo>
                  <a:cubicBezTo>
                    <a:pt x="630849" y="625704"/>
                    <a:pt x="812800" y="485635"/>
                    <a:pt x="812800" y="312852"/>
                  </a:cubicBezTo>
                  <a:cubicBezTo>
                    <a:pt x="812800" y="140069"/>
                    <a:pt x="630849" y="0"/>
                    <a:pt x="406400" y="0"/>
                  </a:cubicBezTo>
                  <a:close/>
                </a:path>
              </a:pathLst>
            </a:custGeom>
            <a:solidFill>
              <a:srgbClr val="7695BA"/>
            </a:solidFill>
          </p:spPr>
        </p:sp>
        <p:sp>
          <p:nvSpPr>
            <p:cNvPr name="TextBox 16" id="16"/>
            <p:cNvSpPr txBox="true"/>
            <p:nvPr/>
          </p:nvSpPr>
          <p:spPr>
            <a:xfrm>
              <a:off x="76200" y="-17540"/>
              <a:ext cx="660400" cy="584584"/>
            </a:xfrm>
            <a:prstGeom prst="rect">
              <a:avLst/>
            </a:prstGeom>
          </p:spPr>
          <p:txBody>
            <a:bodyPr anchor="ctr" rtlCol="false" tIns="50800" lIns="50800" bIns="50800" rIns="50800"/>
            <a:lstStyle/>
            <a:p>
              <a:pPr algn="ctr">
                <a:lnSpc>
                  <a:spcPts val="3900"/>
                </a:lnSpc>
              </a:pPr>
              <a:r>
                <a:rPr lang="en-US" b="true" sz="2600">
                  <a:solidFill>
                    <a:srgbClr val="FFFFFF"/>
                  </a:solidFill>
                  <a:latin typeface="Playfair Display Bold"/>
                  <a:ea typeface="Playfair Display Bold"/>
                  <a:cs typeface="Playfair Display Bold"/>
                  <a:sym typeface="Playfair Display Bold"/>
                </a:rPr>
                <a:t>Model Evaluation</a:t>
              </a:r>
            </a:p>
          </p:txBody>
        </p:sp>
      </p:grpSp>
      <p:grpSp>
        <p:nvGrpSpPr>
          <p:cNvPr name="Group 17" id="17"/>
          <p:cNvGrpSpPr/>
          <p:nvPr/>
        </p:nvGrpSpPr>
        <p:grpSpPr>
          <a:xfrm rot="0">
            <a:off x="5665464" y="8074996"/>
            <a:ext cx="2860184" cy="1984357"/>
            <a:chOff x="0" y="0"/>
            <a:chExt cx="922508" cy="640024"/>
          </a:xfrm>
        </p:grpSpPr>
        <p:sp>
          <p:nvSpPr>
            <p:cNvPr name="Freeform 18" id="18"/>
            <p:cNvSpPr/>
            <p:nvPr/>
          </p:nvSpPr>
          <p:spPr>
            <a:xfrm flipH="false" flipV="false" rot="0">
              <a:off x="0" y="0"/>
              <a:ext cx="922508" cy="640024"/>
            </a:xfrm>
            <a:custGeom>
              <a:avLst/>
              <a:gdLst/>
              <a:ahLst/>
              <a:cxnLst/>
              <a:rect r="r" b="b" t="t" l="l"/>
              <a:pathLst>
                <a:path h="640024" w="922508">
                  <a:moveTo>
                    <a:pt x="461254" y="0"/>
                  </a:moveTo>
                  <a:cubicBezTo>
                    <a:pt x="206510" y="0"/>
                    <a:pt x="0" y="143274"/>
                    <a:pt x="0" y="320012"/>
                  </a:cubicBezTo>
                  <a:cubicBezTo>
                    <a:pt x="0" y="496750"/>
                    <a:pt x="206510" y="640024"/>
                    <a:pt x="461254" y="640024"/>
                  </a:cubicBezTo>
                  <a:cubicBezTo>
                    <a:pt x="715997" y="640024"/>
                    <a:pt x="922508" y="496750"/>
                    <a:pt x="922508" y="320012"/>
                  </a:cubicBezTo>
                  <a:cubicBezTo>
                    <a:pt x="922508" y="143274"/>
                    <a:pt x="715997" y="0"/>
                    <a:pt x="461254" y="0"/>
                  </a:cubicBezTo>
                  <a:close/>
                </a:path>
              </a:pathLst>
            </a:custGeom>
            <a:solidFill>
              <a:srgbClr val="7695BA"/>
            </a:solidFill>
          </p:spPr>
        </p:sp>
        <p:sp>
          <p:nvSpPr>
            <p:cNvPr name="TextBox 19" id="19"/>
            <p:cNvSpPr txBox="true"/>
            <p:nvPr/>
          </p:nvSpPr>
          <p:spPr>
            <a:xfrm>
              <a:off x="86485" y="-16198"/>
              <a:ext cx="749538" cy="596219"/>
            </a:xfrm>
            <a:prstGeom prst="rect">
              <a:avLst/>
            </a:prstGeom>
          </p:spPr>
          <p:txBody>
            <a:bodyPr anchor="ctr" rtlCol="false" tIns="50800" lIns="50800" bIns="50800" rIns="50800"/>
            <a:lstStyle/>
            <a:p>
              <a:pPr algn="ctr">
                <a:lnSpc>
                  <a:spcPts val="3900"/>
                </a:lnSpc>
              </a:pPr>
              <a:r>
                <a:rPr lang="en-US" b="true" sz="2600">
                  <a:solidFill>
                    <a:srgbClr val="FFFFFF"/>
                  </a:solidFill>
                  <a:latin typeface="Playfair Display Bold"/>
                  <a:ea typeface="Playfair Display Bold"/>
                  <a:cs typeface="Playfair Display Bold"/>
                  <a:sym typeface="Playfair Display Bold"/>
                </a:rPr>
                <a:t>Model Tuning and Optimization</a:t>
              </a:r>
            </a:p>
          </p:txBody>
        </p:sp>
      </p:grpSp>
      <p:grpSp>
        <p:nvGrpSpPr>
          <p:cNvPr name="Group 20" id="20"/>
          <p:cNvGrpSpPr/>
          <p:nvPr/>
        </p:nvGrpSpPr>
        <p:grpSpPr>
          <a:xfrm rot="0">
            <a:off x="15062688" y="6429280"/>
            <a:ext cx="2806477" cy="1939960"/>
            <a:chOff x="0" y="0"/>
            <a:chExt cx="905186" cy="625704"/>
          </a:xfrm>
        </p:grpSpPr>
        <p:sp>
          <p:nvSpPr>
            <p:cNvPr name="Freeform 21" id="21"/>
            <p:cNvSpPr/>
            <p:nvPr/>
          </p:nvSpPr>
          <p:spPr>
            <a:xfrm flipH="false" flipV="false" rot="0">
              <a:off x="0" y="0"/>
              <a:ext cx="905186" cy="625704"/>
            </a:xfrm>
            <a:custGeom>
              <a:avLst/>
              <a:gdLst/>
              <a:ahLst/>
              <a:cxnLst/>
              <a:rect r="r" b="b" t="t" l="l"/>
              <a:pathLst>
                <a:path h="625704" w="905186">
                  <a:moveTo>
                    <a:pt x="452593" y="0"/>
                  </a:moveTo>
                  <a:cubicBezTo>
                    <a:pt x="202633" y="0"/>
                    <a:pt x="0" y="140069"/>
                    <a:pt x="0" y="312852"/>
                  </a:cubicBezTo>
                  <a:cubicBezTo>
                    <a:pt x="0" y="485635"/>
                    <a:pt x="202633" y="625704"/>
                    <a:pt x="452593" y="625704"/>
                  </a:cubicBezTo>
                  <a:cubicBezTo>
                    <a:pt x="702553" y="625704"/>
                    <a:pt x="905186" y="485635"/>
                    <a:pt x="905186" y="312852"/>
                  </a:cubicBezTo>
                  <a:cubicBezTo>
                    <a:pt x="905186" y="140069"/>
                    <a:pt x="702553" y="0"/>
                    <a:pt x="452593" y="0"/>
                  </a:cubicBezTo>
                  <a:close/>
                </a:path>
              </a:pathLst>
            </a:custGeom>
            <a:solidFill>
              <a:srgbClr val="7695BA"/>
            </a:solidFill>
          </p:spPr>
        </p:sp>
        <p:sp>
          <p:nvSpPr>
            <p:cNvPr name="TextBox 22" id="22"/>
            <p:cNvSpPr txBox="true"/>
            <p:nvPr/>
          </p:nvSpPr>
          <p:spPr>
            <a:xfrm>
              <a:off x="84861" y="-17540"/>
              <a:ext cx="735463" cy="584584"/>
            </a:xfrm>
            <a:prstGeom prst="rect">
              <a:avLst/>
            </a:prstGeom>
          </p:spPr>
          <p:txBody>
            <a:bodyPr anchor="ctr" rtlCol="false" tIns="50800" lIns="50800" bIns="50800" rIns="50800"/>
            <a:lstStyle/>
            <a:p>
              <a:pPr algn="ctr">
                <a:lnSpc>
                  <a:spcPts val="3900"/>
                </a:lnSpc>
              </a:pPr>
              <a:r>
                <a:rPr lang="en-US" b="true" sz="2600">
                  <a:solidFill>
                    <a:srgbClr val="FFFFFF"/>
                  </a:solidFill>
                  <a:latin typeface="Playfair Display Bold"/>
                  <a:ea typeface="Playfair Display Bold"/>
                  <a:cs typeface="Playfair Display Bold"/>
                  <a:sym typeface="Playfair Display Bold"/>
                </a:rPr>
                <a:t>Data Visualization</a:t>
              </a:r>
            </a:p>
          </p:txBody>
        </p:sp>
      </p:grpSp>
      <p:grpSp>
        <p:nvGrpSpPr>
          <p:cNvPr name="Group 23" id="23"/>
          <p:cNvGrpSpPr/>
          <p:nvPr/>
        </p:nvGrpSpPr>
        <p:grpSpPr>
          <a:xfrm rot="0">
            <a:off x="12063110" y="8288320"/>
            <a:ext cx="3558372" cy="1939960"/>
            <a:chOff x="0" y="0"/>
            <a:chExt cx="1147698" cy="625704"/>
          </a:xfrm>
        </p:grpSpPr>
        <p:sp>
          <p:nvSpPr>
            <p:cNvPr name="Freeform 24" id="24"/>
            <p:cNvSpPr/>
            <p:nvPr/>
          </p:nvSpPr>
          <p:spPr>
            <a:xfrm flipH="false" flipV="false" rot="0">
              <a:off x="0" y="0"/>
              <a:ext cx="1147698" cy="625704"/>
            </a:xfrm>
            <a:custGeom>
              <a:avLst/>
              <a:gdLst/>
              <a:ahLst/>
              <a:cxnLst/>
              <a:rect r="r" b="b" t="t" l="l"/>
              <a:pathLst>
                <a:path h="625704" w="1147698">
                  <a:moveTo>
                    <a:pt x="573849" y="0"/>
                  </a:moveTo>
                  <a:cubicBezTo>
                    <a:pt x="256921" y="0"/>
                    <a:pt x="0" y="140069"/>
                    <a:pt x="0" y="312852"/>
                  </a:cubicBezTo>
                  <a:cubicBezTo>
                    <a:pt x="0" y="485635"/>
                    <a:pt x="256921" y="625704"/>
                    <a:pt x="573849" y="625704"/>
                  </a:cubicBezTo>
                  <a:cubicBezTo>
                    <a:pt x="890777" y="625704"/>
                    <a:pt x="1147698" y="485635"/>
                    <a:pt x="1147698" y="312852"/>
                  </a:cubicBezTo>
                  <a:cubicBezTo>
                    <a:pt x="1147698" y="140069"/>
                    <a:pt x="890777" y="0"/>
                    <a:pt x="573849" y="0"/>
                  </a:cubicBezTo>
                  <a:close/>
                </a:path>
              </a:pathLst>
            </a:custGeom>
            <a:solidFill>
              <a:srgbClr val="7695BA"/>
            </a:solidFill>
          </p:spPr>
        </p:sp>
        <p:sp>
          <p:nvSpPr>
            <p:cNvPr name="TextBox 25" id="25"/>
            <p:cNvSpPr txBox="true"/>
            <p:nvPr/>
          </p:nvSpPr>
          <p:spPr>
            <a:xfrm>
              <a:off x="107597" y="-17540"/>
              <a:ext cx="932504" cy="584584"/>
            </a:xfrm>
            <a:prstGeom prst="rect">
              <a:avLst/>
            </a:prstGeom>
          </p:spPr>
          <p:txBody>
            <a:bodyPr anchor="ctr" rtlCol="false" tIns="50800" lIns="50800" bIns="50800" rIns="50800"/>
            <a:lstStyle/>
            <a:p>
              <a:pPr algn="ctr">
                <a:lnSpc>
                  <a:spcPts val="3900"/>
                </a:lnSpc>
              </a:pPr>
              <a:r>
                <a:rPr lang="en-US" b="true" sz="2600">
                  <a:solidFill>
                    <a:srgbClr val="FFFFFF"/>
                  </a:solidFill>
                  <a:latin typeface="Playfair Display Bold"/>
                  <a:ea typeface="Playfair Display Bold"/>
                  <a:cs typeface="Playfair Display Bold"/>
                  <a:sym typeface="Playfair Display Bold"/>
                </a:rPr>
                <a:t>Communication and Report</a:t>
              </a:r>
            </a:p>
          </p:txBody>
        </p:sp>
      </p:grpSp>
      <p:grpSp>
        <p:nvGrpSpPr>
          <p:cNvPr name="Group 26" id="26"/>
          <p:cNvGrpSpPr/>
          <p:nvPr/>
        </p:nvGrpSpPr>
        <p:grpSpPr>
          <a:xfrm rot="0">
            <a:off x="253922" y="3915723"/>
            <a:ext cx="2520041" cy="1984357"/>
            <a:chOff x="0" y="0"/>
            <a:chExt cx="812800" cy="640024"/>
          </a:xfrm>
        </p:grpSpPr>
        <p:sp>
          <p:nvSpPr>
            <p:cNvPr name="Freeform 27" id="27"/>
            <p:cNvSpPr/>
            <p:nvPr/>
          </p:nvSpPr>
          <p:spPr>
            <a:xfrm flipH="false" flipV="false" rot="0">
              <a:off x="0" y="0"/>
              <a:ext cx="812800" cy="640024"/>
            </a:xfrm>
            <a:custGeom>
              <a:avLst/>
              <a:gdLst/>
              <a:ahLst/>
              <a:cxnLst/>
              <a:rect r="r" b="b" t="t" l="l"/>
              <a:pathLst>
                <a:path h="640024" w="812800">
                  <a:moveTo>
                    <a:pt x="406400" y="0"/>
                  </a:moveTo>
                  <a:cubicBezTo>
                    <a:pt x="181951" y="0"/>
                    <a:pt x="0" y="143274"/>
                    <a:pt x="0" y="320012"/>
                  </a:cubicBezTo>
                  <a:cubicBezTo>
                    <a:pt x="0" y="496750"/>
                    <a:pt x="181951" y="640024"/>
                    <a:pt x="406400" y="640024"/>
                  </a:cubicBezTo>
                  <a:cubicBezTo>
                    <a:pt x="630849" y="640024"/>
                    <a:pt x="812800" y="496750"/>
                    <a:pt x="812800" y="320012"/>
                  </a:cubicBezTo>
                  <a:cubicBezTo>
                    <a:pt x="812800" y="143274"/>
                    <a:pt x="630849" y="0"/>
                    <a:pt x="406400" y="0"/>
                  </a:cubicBezTo>
                  <a:close/>
                </a:path>
              </a:pathLst>
            </a:custGeom>
            <a:solidFill>
              <a:srgbClr val="7695BA"/>
            </a:solidFill>
          </p:spPr>
        </p:sp>
        <p:sp>
          <p:nvSpPr>
            <p:cNvPr name="TextBox 28" id="28"/>
            <p:cNvSpPr txBox="true"/>
            <p:nvPr/>
          </p:nvSpPr>
          <p:spPr>
            <a:xfrm>
              <a:off x="76200" y="-16198"/>
              <a:ext cx="660400" cy="596219"/>
            </a:xfrm>
            <a:prstGeom prst="rect">
              <a:avLst/>
            </a:prstGeom>
          </p:spPr>
          <p:txBody>
            <a:bodyPr anchor="ctr" rtlCol="false" tIns="50800" lIns="50800" bIns="50800" rIns="50800"/>
            <a:lstStyle/>
            <a:p>
              <a:pPr algn="ctr">
                <a:lnSpc>
                  <a:spcPts val="3900"/>
                </a:lnSpc>
              </a:pPr>
              <a:r>
                <a:rPr lang="en-US" b="true" sz="2600">
                  <a:solidFill>
                    <a:srgbClr val="FFFFFF"/>
                  </a:solidFill>
                  <a:latin typeface="Playfair Display Bold"/>
                  <a:ea typeface="Playfair Display Bold"/>
                  <a:cs typeface="Playfair Display Bold"/>
                  <a:sym typeface="Playfair Display Bold"/>
                </a:rPr>
                <a:t>Data Installation Guide</a:t>
              </a:r>
            </a:p>
          </p:txBody>
        </p:sp>
      </p:grpSp>
      <p:sp>
        <p:nvSpPr>
          <p:cNvPr name="AutoShape 29" id="29"/>
          <p:cNvSpPr/>
          <p:nvPr/>
        </p:nvSpPr>
        <p:spPr>
          <a:xfrm>
            <a:off x="5127625" y="1263581"/>
            <a:ext cx="1689090" cy="1939960"/>
          </a:xfrm>
          <a:prstGeom prst="line">
            <a:avLst/>
          </a:prstGeom>
          <a:ln cap="flat" w="38100">
            <a:solidFill>
              <a:srgbClr val="688947"/>
            </a:solidFill>
            <a:prstDash val="solid"/>
            <a:headEnd type="none" len="sm" w="sm"/>
            <a:tailEnd type="arrow" len="sm" w="med"/>
          </a:ln>
        </p:spPr>
      </p:sp>
      <p:sp>
        <p:nvSpPr>
          <p:cNvPr name="AutoShape 30" id="30"/>
          <p:cNvSpPr/>
          <p:nvPr/>
        </p:nvSpPr>
        <p:spPr>
          <a:xfrm flipH="true">
            <a:off x="1513943" y="2233561"/>
            <a:ext cx="2353662" cy="1682162"/>
          </a:xfrm>
          <a:prstGeom prst="line">
            <a:avLst/>
          </a:prstGeom>
          <a:ln cap="flat" w="38100">
            <a:solidFill>
              <a:srgbClr val="C97378"/>
            </a:solidFill>
            <a:prstDash val="solid"/>
            <a:headEnd type="none" len="sm" w="sm"/>
            <a:tailEnd type="arrow" len="sm" w="med"/>
          </a:ln>
        </p:spPr>
      </p:sp>
      <p:sp>
        <p:nvSpPr>
          <p:cNvPr name="AutoShape 31" id="31"/>
          <p:cNvSpPr/>
          <p:nvPr/>
        </p:nvSpPr>
        <p:spPr>
          <a:xfrm>
            <a:off x="9336755" y="3203540"/>
            <a:ext cx="2980128" cy="969980"/>
          </a:xfrm>
          <a:prstGeom prst="line">
            <a:avLst/>
          </a:prstGeom>
          <a:ln cap="flat" w="38100">
            <a:solidFill>
              <a:srgbClr val="688947"/>
            </a:solidFill>
            <a:prstDash val="solid"/>
            <a:headEnd type="none" len="sm" w="sm"/>
            <a:tailEnd type="arrow" len="sm" w="med"/>
          </a:ln>
        </p:spPr>
      </p:sp>
      <p:sp>
        <p:nvSpPr>
          <p:cNvPr name="AutoShape 32" id="32"/>
          <p:cNvSpPr/>
          <p:nvPr/>
        </p:nvSpPr>
        <p:spPr>
          <a:xfrm flipH="true">
            <a:off x="7773753" y="5165699"/>
            <a:ext cx="3283110" cy="593390"/>
          </a:xfrm>
          <a:prstGeom prst="line">
            <a:avLst/>
          </a:prstGeom>
          <a:ln cap="flat" w="38100">
            <a:solidFill>
              <a:srgbClr val="688947"/>
            </a:solidFill>
            <a:prstDash val="solid"/>
            <a:headEnd type="none" len="sm" w="sm"/>
            <a:tailEnd type="arrow" len="sm" w="med"/>
          </a:ln>
        </p:spPr>
      </p:sp>
      <p:sp>
        <p:nvSpPr>
          <p:cNvPr name="AutoShape 33" id="33"/>
          <p:cNvSpPr/>
          <p:nvPr/>
        </p:nvSpPr>
        <p:spPr>
          <a:xfrm flipH="true">
            <a:off x="3321600" y="6729069"/>
            <a:ext cx="3192132" cy="375948"/>
          </a:xfrm>
          <a:prstGeom prst="line">
            <a:avLst/>
          </a:prstGeom>
          <a:ln cap="flat" w="38100">
            <a:solidFill>
              <a:srgbClr val="688947"/>
            </a:solidFill>
            <a:prstDash val="solid"/>
            <a:headEnd type="none" len="sm" w="sm"/>
            <a:tailEnd type="arrow" len="sm" w="med"/>
          </a:ln>
        </p:spPr>
      </p:sp>
      <p:sp>
        <p:nvSpPr>
          <p:cNvPr name="AutoShape 34" id="34"/>
          <p:cNvSpPr/>
          <p:nvPr/>
        </p:nvSpPr>
        <p:spPr>
          <a:xfrm>
            <a:off x="3321600" y="9044976"/>
            <a:ext cx="2343864" cy="22199"/>
          </a:xfrm>
          <a:prstGeom prst="line">
            <a:avLst/>
          </a:prstGeom>
          <a:ln cap="flat" w="38100">
            <a:solidFill>
              <a:srgbClr val="688947"/>
            </a:solidFill>
            <a:prstDash val="solid"/>
            <a:headEnd type="none" len="sm" w="sm"/>
            <a:tailEnd type="arrow" len="sm" w="med"/>
          </a:ln>
        </p:spPr>
      </p:sp>
      <p:sp>
        <p:nvSpPr>
          <p:cNvPr name="AutoShape 35" id="35"/>
          <p:cNvSpPr/>
          <p:nvPr/>
        </p:nvSpPr>
        <p:spPr>
          <a:xfrm>
            <a:off x="8570448" y="9086225"/>
            <a:ext cx="3492662" cy="172075"/>
          </a:xfrm>
          <a:prstGeom prst="line">
            <a:avLst/>
          </a:prstGeom>
          <a:ln cap="flat" w="38100">
            <a:solidFill>
              <a:srgbClr val="688947"/>
            </a:solidFill>
            <a:prstDash val="solid"/>
            <a:headEnd type="none" len="sm" w="sm"/>
            <a:tailEnd type="arrow" len="sm" w="med"/>
          </a:ln>
        </p:spPr>
      </p:sp>
      <p:sp>
        <p:nvSpPr>
          <p:cNvPr name="AutoShape 36" id="36"/>
          <p:cNvSpPr/>
          <p:nvPr/>
        </p:nvSpPr>
        <p:spPr>
          <a:xfrm>
            <a:off x="13576903" y="5165699"/>
            <a:ext cx="2889023" cy="1263581"/>
          </a:xfrm>
          <a:prstGeom prst="line">
            <a:avLst/>
          </a:prstGeom>
          <a:ln cap="flat" w="38100">
            <a:solidFill>
              <a:srgbClr val="737373"/>
            </a:solidFill>
            <a:prstDash val="solid"/>
            <a:headEnd type="none" len="sm" w="sm"/>
            <a:tailEnd type="arrow" len="sm" w="med"/>
          </a:ln>
        </p:spPr>
      </p:sp>
      <p:sp>
        <p:nvSpPr>
          <p:cNvPr name="AutoShape 37" id="37"/>
          <p:cNvSpPr/>
          <p:nvPr/>
        </p:nvSpPr>
        <p:spPr>
          <a:xfrm flipH="true">
            <a:off x="13842295" y="7399260"/>
            <a:ext cx="1220392" cy="889061"/>
          </a:xfrm>
          <a:prstGeom prst="line">
            <a:avLst/>
          </a:prstGeom>
          <a:ln cap="flat" w="38100">
            <a:solidFill>
              <a:srgbClr val="737373"/>
            </a:solidFill>
            <a:prstDash val="solid"/>
            <a:headEnd type="none" len="sm" w="sm"/>
            <a:tailEnd type="arrow" len="sm" w="med"/>
          </a:ln>
        </p:spPr>
      </p:sp>
      <p:sp>
        <p:nvSpPr>
          <p:cNvPr name="TextBox 38" id="38"/>
          <p:cNvSpPr txBox="true"/>
          <p:nvPr/>
        </p:nvSpPr>
        <p:spPr>
          <a:xfrm rot="0">
            <a:off x="9336755" y="214918"/>
            <a:ext cx="8663947" cy="1398965"/>
          </a:xfrm>
          <a:prstGeom prst="rect">
            <a:avLst/>
          </a:prstGeom>
        </p:spPr>
        <p:txBody>
          <a:bodyPr anchor="t" rtlCol="false" tIns="0" lIns="0" bIns="0" rIns="0">
            <a:spAutoFit/>
          </a:bodyPr>
          <a:lstStyle/>
          <a:p>
            <a:pPr algn="ctr">
              <a:lnSpc>
                <a:spcPts val="11702"/>
              </a:lnSpc>
              <a:spcBef>
                <a:spcPct val="0"/>
              </a:spcBef>
            </a:pPr>
            <a:r>
              <a:rPr lang="en-US" sz="7801">
                <a:solidFill>
                  <a:srgbClr val="000000"/>
                </a:solidFill>
                <a:latin typeface="Baskerville Display PT"/>
                <a:ea typeface="Baskerville Display PT"/>
                <a:cs typeface="Baskerville Display PT"/>
                <a:sym typeface="Baskerville Display PT"/>
              </a:rPr>
              <a:t>Workflow Explained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DAGFFOiOTY4</dc:identifier>
  <dcterms:modified xsi:type="dcterms:W3CDTF">2011-08-01T06:04:30Z</dcterms:modified>
  <cp:revision>1</cp:revision>
  <dc:title>Cream Neutral Minimalist New Business Pitch Deck Presentation</dc:title>
</cp:coreProperties>
</file>